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65" r:id="rId1"/>
  </p:sldMasterIdLst>
  <p:notesMasterIdLst>
    <p:notesMasterId r:id="rId34"/>
  </p:notesMasterIdLst>
  <p:sldIdLst>
    <p:sldId id="266" r:id="rId2"/>
    <p:sldId id="256" r:id="rId3"/>
    <p:sldId id="264" r:id="rId4"/>
    <p:sldId id="257" r:id="rId5"/>
    <p:sldId id="260" r:id="rId6"/>
    <p:sldId id="261" r:id="rId7"/>
    <p:sldId id="262" r:id="rId8"/>
    <p:sldId id="263" r:id="rId9"/>
    <p:sldId id="265" r:id="rId10"/>
    <p:sldId id="258" r:id="rId11"/>
    <p:sldId id="268" r:id="rId12"/>
    <p:sldId id="289" r:id="rId13"/>
    <p:sldId id="290" r:id="rId14"/>
    <p:sldId id="291" r:id="rId15"/>
    <p:sldId id="259" r:id="rId16"/>
    <p:sldId id="267" r:id="rId17"/>
    <p:sldId id="275" r:id="rId18"/>
    <p:sldId id="276" r:id="rId19"/>
    <p:sldId id="277" r:id="rId20"/>
    <p:sldId id="278" r:id="rId21"/>
    <p:sldId id="279" r:id="rId22"/>
    <p:sldId id="280" r:id="rId23"/>
    <p:sldId id="281" r:id="rId24"/>
    <p:sldId id="282" r:id="rId25"/>
    <p:sldId id="284" r:id="rId26"/>
    <p:sldId id="285" r:id="rId27"/>
    <p:sldId id="286" r:id="rId28"/>
    <p:sldId id="287" r:id="rId29"/>
    <p:sldId id="288" r:id="rId30"/>
    <p:sldId id="292" r:id="rId31"/>
    <p:sldId id="293" r:id="rId32"/>
    <p:sldId id="294"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u" initials="E" lastIdx="1" clrIdx="0">
    <p:extLst>
      <p:ext uri="{19B8F6BF-5375-455C-9EA6-DF929625EA0E}">
        <p15:presenceInfo xmlns:p15="http://schemas.microsoft.com/office/powerpoint/2012/main" userId="Eu"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75" autoAdjust="0"/>
    <p:restoredTop sz="93307" autoAdjust="0"/>
  </p:normalViewPr>
  <p:slideViewPr>
    <p:cSldViewPr snapToGrid="0">
      <p:cViewPr varScale="1">
        <p:scale>
          <a:sx n="63" d="100"/>
          <a:sy n="63" d="100"/>
        </p:scale>
        <p:origin x="80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MD"/>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F7D857-87FE-45B3-BE44-86CE52DAF20A}" type="datetimeFigureOut">
              <a:rPr lang="ru-MD" smtClean="0"/>
              <a:t>29.06.2023</a:t>
            </a:fld>
            <a:endParaRPr lang="ru-MD"/>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MD"/>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MD"/>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MD"/>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4F0EF3-95BB-4582-BB88-0362BAC7F1DF}" type="slidenum">
              <a:rPr lang="ru-MD" smtClean="0"/>
              <a:t>‹#›</a:t>
            </a:fld>
            <a:endParaRPr lang="ru-MD"/>
          </a:p>
        </p:txBody>
      </p:sp>
    </p:spTree>
    <p:extLst>
      <p:ext uri="{BB962C8B-B14F-4D97-AF65-F5344CB8AC3E}">
        <p14:creationId xmlns:p14="http://schemas.microsoft.com/office/powerpoint/2010/main" val="42493298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MD" dirty="0"/>
          </a:p>
        </p:txBody>
      </p:sp>
      <p:sp>
        <p:nvSpPr>
          <p:cNvPr id="4" name="Номер слайда 3"/>
          <p:cNvSpPr>
            <a:spLocks noGrp="1"/>
          </p:cNvSpPr>
          <p:nvPr>
            <p:ph type="sldNum" sz="quarter" idx="5"/>
          </p:nvPr>
        </p:nvSpPr>
        <p:spPr/>
        <p:txBody>
          <a:bodyPr/>
          <a:lstStyle/>
          <a:p>
            <a:fld id="{364F0EF3-95BB-4582-BB88-0362BAC7F1DF}" type="slidenum">
              <a:rPr lang="ru-MD" smtClean="0"/>
              <a:t>10</a:t>
            </a:fld>
            <a:endParaRPr lang="ru-MD"/>
          </a:p>
        </p:txBody>
      </p:sp>
    </p:spTree>
    <p:extLst>
      <p:ext uri="{BB962C8B-B14F-4D97-AF65-F5344CB8AC3E}">
        <p14:creationId xmlns:p14="http://schemas.microsoft.com/office/powerpoint/2010/main" val="5870556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ru-RU"/>
              <a:t>Образец заголовка</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4794BD6C-D2DB-41D2-84BB-CA313BE78D0C}" type="datetimeFigureOut">
              <a:rPr lang="ru-MD" smtClean="0"/>
              <a:t>29.06.2023</a:t>
            </a:fld>
            <a:endParaRPr lang="ru-MD"/>
          </a:p>
        </p:txBody>
      </p:sp>
      <p:sp>
        <p:nvSpPr>
          <p:cNvPr id="5" name="Footer Placeholder 4"/>
          <p:cNvSpPr>
            <a:spLocks noGrp="1"/>
          </p:cNvSpPr>
          <p:nvPr>
            <p:ph type="ftr" sz="quarter" idx="11"/>
          </p:nvPr>
        </p:nvSpPr>
        <p:spPr/>
        <p:txBody>
          <a:bodyPr/>
          <a:lstStyle/>
          <a:p>
            <a:endParaRPr lang="ru-MD"/>
          </a:p>
        </p:txBody>
      </p:sp>
      <p:sp>
        <p:nvSpPr>
          <p:cNvPr id="6" name="Slide Number Placeholder 5"/>
          <p:cNvSpPr>
            <a:spLocks noGrp="1"/>
          </p:cNvSpPr>
          <p:nvPr>
            <p:ph type="sldNum" sz="quarter" idx="12"/>
          </p:nvPr>
        </p:nvSpPr>
        <p:spPr/>
        <p:txBody>
          <a:bodyPr/>
          <a:lstStyle/>
          <a:p>
            <a:fld id="{D983EA9A-E98B-4ECC-840E-EE3DBBD3346E}" type="slidenum">
              <a:rPr lang="ru-MD" smtClean="0"/>
              <a:t>‹#›</a:t>
            </a:fld>
            <a:endParaRPr lang="ru-MD"/>
          </a:p>
        </p:txBody>
      </p:sp>
    </p:spTree>
    <p:extLst>
      <p:ext uri="{BB962C8B-B14F-4D97-AF65-F5344CB8AC3E}">
        <p14:creationId xmlns:p14="http://schemas.microsoft.com/office/powerpoint/2010/main" val="13110564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4794BD6C-D2DB-41D2-84BB-CA313BE78D0C}" type="datetimeFigureOut">
              <a:rPr lang="ru-MD" smtClean="0"/>
              <a:t>29.06.2023</a:t>
            </a:fld>
            <a:endParaRPr lang="ru-MD"/>
          </a:p>
        </p:txBody>
      </p:sp>
      <p:sp>
        <p:nvSpPr>
          <p:cNvPr id="6" name="Footer Placeholder 5"/>
          <p:cNvSpPr>
            <a:spLocks noGrp="1"/>
          </p:cNvSpPr>
          <p:nvPr>
            <p:ph type="ftr" sz="quarter" idx="11"/>
          </p:nvPr>
        </p:nvSpPr>
        <p:spPr/>
        <p:txBody>
          <a:bodyPr/>
          <a:lstStyle/>
          <a:p>
            <a:endParaRPr lang="ru-MD"/>
          </a:p>
        </p:txBody>
      </p:sp>
      <p:sp>
        <p:nvSpPr>
          <p:cNvPr id="7" name="Slide Number Placeholder 6"/>
          <p:cNvSpPr>
            <a:spLocks noGrp="1"/>
          </p:cNvSpPr>
          <p:nvPr>
            <p:ph type="sldNum" sz="quarter" idx="12"/>
          </p:nvPr>
        </p:nvSpPr>
        <p:spPr/>
        <p:txBody>
          <a:bodyPr/>
          <a:lstStyle/>
          <a:p>
            <a:fld id="{D983EA9A-E98B-4ECC-840E-EE3DBBD3346E}" type="slidenum">
              <a:rPr lang="ru-MD" smtClean="0"/>
              <a:t>‹#›</a:t>
            </a:fld>
            <a:endParaRPr lang="ru-MD"/>
          </a:p>
        </p:txBody>
      </p:sp>
    </p:spTree>
    <p:extLst>
      <p:ext uri="{BB962C8B-B14F-4D97-AF65-F5344CB8AC3E}">
        <p14:creationId xmlns:p14="http://schemas.microsoft.com/office/powerpoint/2010/main" val="9013799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ru-RU"/>
              <a:t>Образец заголовка</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4794BD6C-D2DB-41D2-84BB-CA313BE78D0C}" type="datetimeFigureOut">
              <a:rPr lang="ru-MD" smtClean="0"/>
              <a:t>29.06.2023</a:t>
            </a:fld>
            <a:endParaRPr lang="ru-MD"/>
          </a:p>
        </p:txBody>
      </p:sp>
      <p:sp>
        <p:nvSpPr>
          <p:cNvPr id="6" name="Footer Placeholder 5"/>
          <p:cNvSpPr>
            <a:spLocks noGrp="1"/>
          </p:cNvSpPr>
          <p:nvPr>
            <p:ph type="ftr" sz="quarter" idx="11"/>
          </p:nvPr>
        </p:nvSpPr>
        <p:spPr/>
        <p:txBody>
          <a:bodyPr/>
          <a:lstStyle/>
          <a:p>
            <a:endParaRPr lang="ru-MD"/>
          </a:p>
        </p:txBody>
      </p:sp>
      <p:sp>
        <p:nvSpPr>
          <p:cNvPr id="7" name="Slide Number Placeholder 6"/>
          <p:cNvSpPr>
            <a:spLocks noGrp="1"/>
          </p:cNvSpPr>
          <p:nvPr>
            <p:ph type="sldNum" sz="quarter" idx="12"/>
          </p:nvPr>
        </p:nvSpPr>
        <p:spPr/>
        <p:txBody>
          <a:bodyPr/>
          <a:lstStyle/>
          <a:p>
            <a:fld id="{D983EA9A-E98B-4ECC-840E-EE3DBBD3346E}" type="slidenum">
              <a:rPr lang="ru-MD" smtClean="0"/>
              <a:t>‹#›</a:t>
            </a:fld>
            <a:endParaRPr lang="ru-MD"/>
          </a:p>
        </p:txBody>
      </p:sp>
    </p:spTree>
    <p:extLst>
      <p:ext uri="{BB962C8B-B14F-4D97-AF65-F5344CB8AC3E}">
        <p14:creationId xmlns:p14="http://schemas.microsoft.com/office/powerpoint/2010/main" val="11316845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ru-RU"/>
              <a:t>Образец заголовка</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4794BD6C-D2DB-41D2-84BB-CA313BE78D0C}" type="datetimeFigureOut">
              <a:rPr lang="ru-MD" smtClean="0"/>
              <a:t>29.06.2023</a:t>
            </a:fld>
            <a:endParaRPr lang="ru-MD"/>
          </a:p>
        </p:txBody>
      </p:sp>
      <p:sp>
        <p:nvSpPr>
          <p:cNvPr id="6" name="Footer Placeholder 5"/>
          <p:cNvSpPr>
            <a:spLocks noGrp="1"/>
          </p:cNvSpPr>
          <p:nvPr>
            <p:ph type="ftr" sz="quarter" idx="11"/>
          </p:nvPr>
        </p:nvSpPr>
        <p:spPr/>
        <p:txBody>
          <a:bodyPr/>
          <a:lstStyle/>
          <a:p>
            <a:endParaRPr lang="ru-MD"/>
          </a:p>
        </p:txBody>
      </p:sp>
      <p:sp>
        <p:nvSpPr>
          <p:cNvPr id="7" name="Slide Number Placeholder 6"/>
          <p:cNvSpPr>
            <a:spLocks noGrp="1"/>
          </p:cNvSpPr>
          <p:nvPr>
            <p:ph type="sldNum" sz="quarter" idx="12"/>
          </p:nvPr>
        </p:nvSpPr>
        <p:spPr/>
        <p:txBody>
          <a:bodyPr/>
          <a:lstStyle/>
          <a:p>
            <a:fld id="{D983EA9A-E98B-4ECC-840E-EE3DBBD3346E}" type="slidenum">
              <a:rPr lang="ru-MD" smtClean="0"/>
              <a:t>‹#›</a:t>
            </a:fld>
            <a:endParaRPr lang="ru-MD"/>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722510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ru-RU"/>
              <a:t>Образец заголовка</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4794BD6C-D2DB-41D2-84BB-CA313BE78D0C}" type="datetimeFigureOut">
              <a:rPr lang="ru-MD" smtClean="0"/>
              <a:t>29.06.2023</a:t>
            </a:fld>
            <a:endParaRPr lang="ru-MD"/>
          </a:p>
        </p:txBody>
      </p:sp>
      <p:sp>
        <p:nvSpPr>
          <p:cNvPr id="6" name="Footer Placeholder 5"/>
          <p:cNvSpPr>
            <a:spLocks noGrp="1"/>
          </p:cNvSpPr>
          <p:nvPr>
            <p:ph type="ftr" sz="quarter" idx="11"/>
          </p:nvPr>
        </p:nvSpPr>
        <p:spPr/>
        <p:txBody>
          <a:bodyPr/>
          <a:lstStyle/>
          <a:p>
            <a:endParaRPr lang="ru-MD"/>
          </a:p>
        </p:txBody>
      </p:sp>
      <p:sp>
        <p:nvSpPr>
          <p:cNvPr id="7" name="Slide Number Placeholder 6"/>
          <p:cNvSpPr>
            <a:spLocks noGrp="1"/>
          </p:cNvSpPr>
          <p:nvPr>
            <p:ph type="sldNum" sz="quarter" idx="12"/>
          </p:nvPr>
        </p:nvSpPr>
        <p:spPr/>
        <p:txBody>
          <a:bodyPr/>
          <a:lstStyle/>
          <a:p>
            <a:fld id="{D983EA9A-E98B-4ECC-840E-EE3DBBD3346E}" type="slidenum">
              <a:rPr lang="ru-MD" smtClean="0"/>
              <a:t>‹#›</a:t>
            </a:fld>
            <a:endParaRPr lang="ru-MD"/>
          </a:p>
        </p:txBody>
      </p:sp>
    </p:spTree>
    <p:extLst>
      <p:ext uri="{BB962C8B-B14F-4D97-AF65-F5344CB8AC3E}">
        <p14:creationId xmlns:p14="http://schemas.microsoft.com/office/powerpoint/2010/main" val="33357690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ru-RU"/>
              <a:t>Образец заголовка</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3" name="Date Placeholder 2"/>
          <p:cNvSpPr>
            <a:spLocks noGrp="1"/>
          </p:cNvSpPr>
          <p:nvPr>
            <p:ph type="dt" sz="half" idx="10"/>
          </p:nvPr>
        </p:nvSpPr>
        <p:spPr/>
        <p:txBody>
          <a:bodyPr/>
          <a:lstStyle/>
          <a:p>
            <a:fld id="{4794BD6C-D2DB-41D2-84BB-CA313BE78D0C}" type="datetimeFigureOut">
              <a:rPr lang="ru-MD" smtClean="0"/>
              <a:t>29.06.2023</a:t>
            </a:fld>
            <a:endParaRPr lang="ru-MD"/>
          </a:p>
        </p:txBody>
      </p:sp>
      <p:sp>
        <p:nvSpPr>
          <p:cNvPr id="4" name="Footer Placeholder 3"/>
          <p:cNvSpPr>
            <a:spLocks noGrp="1"/>
          </p:cNvSpPr>
          <p:nvPr>
            <p:ph type="ftr" sz="quarter" idx="11"/>
          </p:nvPr>
        </p:nvSpPr>
        <p:spPr/>
        <p:txBody>
          <a:bodyPr/>
          <a:lstStyle/>
          <a:p>
            <a:endParaRPr lang="ru-MD"/>
          </a:p>
        </p:txBody>
      </p:sp>
      <p:sp>
        <p:nvSpPr>
          <p:cNvPr id="5" name="Slide Number Placeholder 4"/>
          <p:cNvSpPr>
            <a:spLocks noGrp="1"/>
          </p:cNvSpPr>
          <p:nvPr>
            <p:ph type="sldNum" sz="quarter" idx="12"/>
          </p:nvPr>
        </p:nvSpPr>
        <p:spPr/>
        <p:txBody>
          <a:bodyPr/>
          <a:lstStyle/>
          <a:p>
            <a:fld id="{D983EA9A-E98B-4ECC-840E-EE3DBBD3346E}" type="slidenum">
              <a:rPr lang="ru-MD" smtClean="0"/>
              <a:t>‹#›</a:t>
            </a:fld>
            <a:endParaRPr lang="ru-MD"/>
          </a:p>
        </p:txBody>
      </p:sp>
    </p:spTree>
    <p:extLst>
      <p:ext uri="{BB962C8B-B14F-4D97-AF65-F5344CB8AC3E}">
        <p14:creationId xmlns:p14="http://schemas.microsoft.com/office/powerpoint/2010/main" val="15859088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ru-RU"/>
              <a:t>Образец заголовка</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3" name="Date Placeholder 2"/>
          <p:cNvSpPr>
            <a:spLocks noGrp="1"/>
          </p:cNvSpPr>
          <p:nvPr>
            <p:ph type="dt" sz="half" idx="10"/>
          </p:nvPr>
        </p:nvSpPr>
        <p:spPr/>
        <p:txBody>
          <a:bodyPr/>
          <a:lstStyle/>
          <a:p>
            <a:fld id="{4794BD6C-D2DB-41D2-84BB-CA313BE78D0C}" type="datetimeFigureOut">
              <a:rPr lang="ru-MD" smtClean="0"/>
              <a:t>29.06.2023</a:t>
            </a:fld>
            <a:endParaRPr lang="ru-MD"/>
          </a:p>
        </p:txBody>
      </p:sp>
      <p:sp>
        <p:nvSpPr>
          <p:cNvPr id="4" name="Footer Placeholder 3"/>
          <p:cNvSpPr>
            <a:spLocks noGrp="1"/>
          </p:cNvSpPr>
          <p:nvPr>
            <p:ph type="ftr" sz="quarter" idx="11"/>
          </p:nvPr>
        </p:nvSpPr>
        <p:spPr/>
        <p:txBody>
          <a:bodyPr/>
          <a:lstStyle/>
          <a:p>
            <a:endParaRPr lang="ru-MD"/>
          </a:p>
        </p:txBody>
      </p:sp>
      <p:sp>
        <p:nvSpPr>
          <p:cNvPr id="5" name="Slide Number Placeholder 4"/>
          <p:cNvSpPr>
            <a:spLocks noGrp="1"/>
          </p:cNvSpPr>
          <p:nvPr>
            <p:ph type="sldNum" sz="quarter" idx="12"/>
          </p:nvPr>
        </p:nvSpPr>
        <p:spPr/>
        <p:txBody>
          <a:bodyPr/>
          <a:lstStyle/>
          <a:p>
            <a:fld id="{D983EA9A-E98B-4ECC-840E-EE3DBBD3346E}" type="slidenum">
              <a:rPr lang="ru-MD" smtClean="0"/>
              <a:t>‹#›</a:t>
            </a:fld>
            <a:endParaRPr lang="ru-MD"/>
          </a:p>
        </p:txBody>
      </p:sp>
    </p:spTree>
    <p:extLst>
      <p:ext uri="{BB962C8B-B14F-4D97-AF65-F5344CB8AC3E}">
        <p14:creationId xmlns:p14="http://schemas.microsoft.com/office/powerpoint/2010/main" val="31176613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ru-RU"/>
              <a:t>Образец заголовка</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4794BD6C-D2DB-41D2-84BB-CA313BE78D0C}" type="datetimeFigureOut">
              <a:rPr lang="ru-MD" smtClean="0"/>
              <a:t>29.06.2023</a:t>
            </a:fld>
            <a:endParaRPr lang="ru-MD"/>
          </a:p>
        </p:txBody>
      </p:sp>
      <p:sp>
        <p:nvSpPr>
          <p:cNvPr id="5" name="Footer Placeholder 4"/>
          <p:cNvSpPr>
            <a:spLocks noGrp="1"/>
          </p:cNvSpPr>
          <p:nvPr>
            <p:ph type="ftr" sz="quarter" idx="11"/>
          </p:nvPr>
        </p:nvSpPr>
        <p:spPr/>
        <p:txBody>
          <a:bodyPr/>
          <a:lstStyle/>
          <a:p>
            <a:endParaRPr lang="ru-MD"/>
          </a:p>
        </p:txBody>
      </p:sp>
      <p:sp>
        <p:nvSpPr>
          <p:cNvPr id="6" name="Slide Number Placeholder 5"/>
          <p:cNvSpPr>
            <a:spLocks noGrp="1"/>
          </p:cNvSpPr>
          <p:nvPr>
            <p:ph type="sldNum" sz="quarter" idx="12"/>
          </p:nvPr>
        </p:nvSpPr>
        <p:spPr/>
        <p:txBody>
          <a:bodyPr/>
          <a:lstStyle/>
          <a:p>
            <a:fld id="{D983EA9A-E98B-4ECC-840E-EE3DBBD3346E}" type="slidenum">
              <a:rPr lang="ru-MD" smtClean="0"/>
              <a:t>‹#›</a:t>
            </a:fld>
            <a:endParaRPr lang="ru-MD"/>
          </a:p>
        </p:txBody>
      </p:sp>
    </p:spTree>
    <p:extLst>
      <p:ext uri="{BB962C8B-B14F-4D97-AF65-F5344CB8AC3E}">
        <p14:creationId xmlns:p14="http://schemas.microsoft.com/office/powerpoint/2010/main" val="11573251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ru-RU"/>
              <a:t>Образец заголовка</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4794BD6C-D2DB-41D2-84BB-CA313BE78D0C}" type="datetimeFigureOut">
              <a:rPr lang="ru-MD" smtClean="0"/>
              <a:t>29.06.2023</a:t>
            </a:fld>
            <a:endParaRPr lang="ru-MD"/>
          </a:p>
        </p:txBody>
      </p:sp>
      <p:sp>
        <p:nvSpPr>
          <p:cNvPr id="5" name="Footer Placeholder 4"/>
          <p:cNvSpPr>
            <a:spLocks noGrp="1"/>
          </p:cNvSpPr>
          <p:nvPr>
            <p:ph type="ftr" sz="quarter" idx="11"/>
          </p:nvPr>
        </p:nvSpPr>
        <p:spPr/>
        <p:txBody>
          <a:bodyPr/>
          <a:lstStyle/>
          <a:p>
            <a:endParaRPr lang="ru-MD"/>
          </a:p>
        </p:txBody>
      </p:sp>
      <p:sp>
        <p:nvSpPr>
          <p:cNvPr id="6" name="Slide Number Placeholder 5"/>
          <p:cNvSpPr>
            <a:spLocks noGrp="1"/>
          </p:cNvSpPr>
          <p:nvPr>
            <p:ph type="sldNum" sz="quarter" idx="12"/>
          </p:nvPr>
        </p:nvSpPr>
        <p:spPr/>
        <p:txBody>
          <a:bodyPr/>
          <a:lstStyle/>
          <a:p>
            <a:fld id="{D983EA9A-E98B-4ECC-840E-EE3DBBD3346E}" type="slidenum">
              <a:rPr lang="ru-MD" smtClean="0"/>
              <a:t>‹#›</a:t>
            </a:fld>
            <a:endParaRPr lang="ru-MD"/>
          </a:p>
        </p:txBody>
      </p:sp>
    </p:spTree>
    <p:extLst>
      <p:ext uri="{BB962C8B-B14F-4D97-AF65-F5344CB8AC3E}">
        <p14:creationId xmlns:p14="http://schemas.microsoft.com/office/powerpoint/2010/main" val="38849756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ru-RU"/>
              <a:t>Образец заголовка</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4794BD6C-D2DB-41D2-84BB-CA313BE78D0C}" type="datetimeFigureOut">
              <a:rPr lang="ru-MD" smtClean="0"/>
              <a:t>29.06.2023</a:t>
            </a:fld>
            <a:endParaRPr lang="ru-MD"/>
          </a:p>
        </p:txBody>
      </p:sp>
      <p:sp>
        <p:nvSpPr>
          <p:cNvPr id="5" name="Footer Placeholder 4"/>
          <p:cNvSpPr>
            <a:spLocks noGrp="1"/>
          </p:cNvSpPr>
          <p:nvPr>
            <p:ph type="ftr" sz="quarter" idx="11"/>
          </p:nvPr>
        </p:nvSpPr>
        <p:spPr/>
        <p:txBody>
          <a:bodyPr/>
          <a:lstStyle/>
          <a:p>
            <a:endParaRPr lang="ru-MD"/>
          </a:p>
        </p:txBody>
      </p:sp>
      <p:sp>
        <p:nvSpPr>
          <p:cNvPr id="6" name="Slide Number Placeholder 5"/>
          <p:cNvSpPr>
            <a:spLocks noGrp="1"/>
          </p:cNvSpPr>
          <p:nvPr>
            <p:ph type="sldNum" sz="quarter" idx="12"/>
          </p:nvPr>
        </p:nvSpPr>
        <p:spPr/>
        <p:txBody>
          <a:bodyPr/>
          <a:lstStyle/>
          <a:p>
            <a:fld id="{D983EA9A-E98B-4ECC-840E-EE3DBBD3346E}" type="slidenum">
              <a:rPr lang="ru-MD" smtClean="0"/>
              <a:t>‹#›</a:t>
            </a:fld>
            <a:endParaRPr lang="ru-MD"/>
          </a:p>
        </p:txBody>
      </p:sp>
    </p:spTree>
    <p:extLst>
      <p:ext uri="{BB962C8B-B14F-4D97-AF65-F5344CB8AC3E}">
        <p14:creationId xmlns:p14="http://schemas.microsoft.com/office/powerpoint/2010/main" val="26402298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ru-RU"/>
              <a:t>Образец заголовка</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4794BD6C-D2DB-41D2-84BB-CA313BE78D0C}" type="datetimeFigureOut">
              <a:rPr lang="ru-MD" smtClean="0"/>
              <a:t>29.06.2023</a:t>
            </a:fld>
            <a:endParaRPr lang="ru-MD"/>
          </a:p>
        </p:txBody>
      </p:sp>
      <p:sp>
        <p:nvSpPr>
          <p:cNvPr id="5" name="Footer Placeholder 4"/>
          <p:cNvSpPr>
            <a:spLocks noGrp="1"/>
          </p:cNvSpPr>
          <p:nvPr>
            <p:ph type="ftr" sz="quarter" idx="11"/>
          </p:nvPr>
        </p:nvSpPr>
        <p:spPr/>
        <p:txBody>
          <a:bodyPr/>
          <a:lstStyle/>
          <a:p>
            <a:endParaRPr lang="ru-MD"/>
          </a:p>
        </p:txBody>
      </p:sp>
      <p:sp>
        <p:nvSpPr>
          <p:cNvPr id="6" name="Slide Number Placeholder 5"/>
          <p:cNvSpPr>
            <a:spLocks noGrp="1"/>
          </p:cNvSpPr>
          <p:nvPr>
            <p:ph type="sldNum" sz="quarter" idx="12"/>
          </p:nvPr>
        </p:nvSpPr>
        <p:spPr/>
        <p:txBody>
          <a:bodyPr/>
          <a:lstStyle/>
          <a:p>
            <a:fld id="{D983EA9A-E98B-4ECC-840E-EE3DBBD3346E}" type="slidenum">
              <a:rPr lang="ru-MD" smtClean="0"/>
              <a:t>‹#›</a:t>
            </a:fld>
            <a:endParaRPr lang="ru-MD"/>
          </a:p>
        </p:txBody>
      </p:sp>
    </p:spTree>
    <p:extLst>
      <p:ext uri="{BB962C8B-B14F-4D97-AF65-F5344CB8AC3E}">
        <p14:creationId xmlns:p14="http://schemas.microsoft.com/office/powerpoint/2010/main" val="36268937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ru-RU"/>
              <a:t>Образец заголовка</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4794BD6C-D2DB-41D2-84BB-CA313BE78D0C}" type="datetimeFigureOut">
              <a:rPr lang="ru-MD" smtClean="0"/>
              <a:t>29.06.2023</a:t>
            </a:fld>
            <a:endParaRPr lang="ru-MD"/>
          </a:p>
        </p:txBody>
      </p:sp>
      <p:sp>
        <p:nvSpPr>
          <p:cNvPr id="6" name="Footer Placeholder 5"/>
          <p:cNvSpPr>
            <a:spLocks noGrp="1"/>
          </p:cNvSpPr>
          <p:nvPr>
            <p:ph type="ftr" sz="quarter" idx="11"/>
          </p:nvPr>
        </p:nvSpPr>
        <p:spPr/>
        <p:txBody>
          <a:bodyPr/>
          <a:lstStyle/>
          <a:p>
            <a:endParaRPr lang="ru-MD"/>
          </a:p>
        </p:txBody>
      </p:sp>
      <p:sp>
        <p:nvSpPr>
          <p:cNvPr id="7" name="Slide Number Placeholder 6"/>
          <p:cNvSpPr>
            <a:spLocks noGrp="1"/>
          </p:cNvSpPr>
          <p:nvPr>
            <p:ph type="sldNum" sz="quarter" idx="12"/>
          </p:nvPr>
        </p:nvSpPr>
        <p:spPr/>
        <p:txBody>
          <a:bodyPr/>
          <a:lstStyle/>
          <a:p>
            <a:fld id="{D983EA9A-E98B-4ECC-840E-EE3DBBD3346E}" type="slidenum">
              <a:rPr lang="ru-MD" smtClean="0"/>
              <a:t>‹#›</a:t>
            </a:fld>
            <a:endParaRPr lang="ru-MD"/>
          </a:p>
        </p:txBody>
      </p:sp>
    </p:spTree>
    <p:extLst>
      <p:ext uri="{BB962C8B-B14F-4D97-AF65-F5344CB8AC3E}">
        <p14:creationId xmlns:p14="http://schemas.microsoft.com/office/powerpoint/2010/main" val="37751227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ru-RU"/>
              <a:t>Образец заголовка</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2" name="Content Placeholder 3"/>
          <p:cNvSpPr>
            <a:spLocks noGrp="1"/>
          </p:cNvSpPr>
          <p:nvPr>
            <p:ph sz="quarter" idx="13"/>
          </p:nvPr>
        </p:nvSpPr>
        <p:spPr>
          <a:xfrm>
            <a:off x="913774" y="3051012"/>
            <a:ext cx="5106027" cy="274018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3" name="Content Placeholder 5"/>
          <p:cNvSpPr>
            <a:spLocks noGrp="1"/>
          </p:cNvSpPr>
          <p:nvPr>
            <p:ph sz="quarter" idx="14"/>
          </p:nvPr>
        </p:nvSpPr>
        <p:spPr>
          <a:xfrm>
            <a:off x="6172200" y="3051012"/>
            <a:ext cx="5105401" cy="274018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4794BD6C-D2DB-41D2-84BB-CA313BE78D0C}" type="datetimeFigureOut">
              <a:rPr lang="ru-MD" smtClean="0"/>
              <a:t>29.06.2023</a:t>
            </a:fld>
            <a:endParaRPr lang="ru-MD"/>
          </a:p>
        </p:txBody>
      </p:sp>
      <p:sp>
        <p:nvSpPr>
          <p:cNvPr id="8" name="Footer Placeholder 7"/>
          <p:cNvSpPr>
            <a:spLocks noGrp="1"/>
          </p:cNvSpPr>
          <p:nvPr>
            <p:ph type="ftr" sz="quarter" idx="11"/>
          </p:nvPr>
        </p:nvSpPr>
        <p:spPr/>
        <p:txBody>
          <a:bodyPr/>
          <a:lstStyle/>
          <a:p>
            <a:endParaRPr lang="ru-MD"/>
          </a:p>
        </p:txBody>
      </p:sp>
      <p:sp>
        <p:nvSpPr>
          <p:cNvPr id="9" name="Slide Number Placeholder 8"/>
          <p:cNvSpPr>
            <a:spLocks noGrp="1"/>
          </p:cNvSpPr>
          <p:nvPr>
            <p:ph type="sldNum" sz="quarter" idx="12"/>
          </p:nvPr>
        </p:nvSpPr>
        <p:spPr/>
        <p:txBody>
          <a:bodyPr/>
          <a:lstStyle/>
          <a:p>
            <a:fld id="{D983EA9A-E98B-4ECC-840E-EE3DBBD3346E}" type="slidenum">
              <a:rPr lang="ru-MD" smtClean="0"/>
              <a:t>‹#›</a:t>
            </a:fld>
            <a:endParaRPr lang="ru-MD"/>
          </a:p>
        </p:txBody>
      </p:sp>
    </p:spTree>
    <p:extLst>
      <p:ext uri="{BB962C8B-B14F-4D97-AF65-F5344CB8AC3E}">
        <p14:creationId xmlns:p14="http://schemas.microsoft.com/office/powerpoint/2010/main" val="40615354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4794BD6C-D2DB-41D2-84BB-CA313BE78D0C}" type="datetimeFigureOut">
              <a:rPr lang="ru-MD" smtClean="0"/>
              <a:t>29.06.2023</a:t>
            </a:fld>
            <a:endParaRPr lang="ru-MD"/>
          </a:p>
        </p:txBody>
      </p:sp>
      <p:sp>
        <p:nvSpPr>
          <p:cNvPr id="4" name="Footer Placeholder 3"/>
          <p:cNvSpPr>
            <a:spLocks noGrp="1"/>
          </p:cNvSpPr>
          <p:nvPr>
            <p:ph type="ftr" sz="quarter" idx="11"/>
          </p:nvPr>
        </p:nvSpPr>
        <p:spPr/>
        <p:txBody>
          <a:bodyPr/>
          <a:lstStyle/>
          <a:p>
            <a:endParaRPr lang="ru-MD"/>
          </a:p>
        </p:txBody>
      </p:sp>
      <p:sp>
        <p:nvSpPr>
          <p:cNvPr id="5" name="Slide Number Placeholder 4"/>
          <p:cNvSpPr>
            <a:spLocks noGrp="1"/>
          </p:cNvSpPr>
          <p:nvPr>
            <p:ph type="sldNum" sz="quarter" idx="12"/>
          </p:nvPr>
        </p:nvSpPr>
        <p:spPr/>
        <p:txBody>
          <a:bodyPr/>
          <a:lstStyle/>
          <a:p>
            <a:fld id="{D983EA9A-E98B-4ECC-840E-EE3DBBD3346E}" type="slidenum">
              <a:rPr lang="ru-MD" smtClean="0"/>
              <a:t>‹#›</a:t>
            </a:fld>
            <a:endParaRPr lang="ru-MD"/>
          </a:p>
        </p:txBody>
      </p:sp>
    </p:spTree>
    <p:extLst>
      <p:ext uri="{BB962C8B-B14F-4D97-AF65-F5344CB8AC3E}">
        <p14:creationId xmlns:p14="http://schemas.microsoft.com/office/powerpoint/2010/main" val="220839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794BD6C-D2DB-41D2-84BB-CA313BE78D0C}" type="datetimeFigureOut">
              <a:rPr lang="ru-MD" smtClean="0"/>
              <a:t>29.06.2023</a:t>
            </a:fld>
            <a:endParaRPr lang="ru-MD"/>
          </a:p>
        </p:txBody>
      </p:sp>
      <p:sp>
        <p:nvSpPr>
          <p:cNvPr id="3" name="Footer Placeholder 2"/>
          <p:cNvSpPr>
            <a:spLocks noGrp="1"/>
          </p:cNvSpPr>
          <p:nvPr>
            <p:ph type="ftr" sz="quarter" idx="11"/>
          </p:nvPr>
        </p:nvSpPr>
        <p:spPr/>
        <p:txBody>
          <a:bodyPr/>
          <a:lstStyle/>
          <a:p>
            <a:endParaRPr lang="ru-MD"/>
          </a:p>
        </p:txBody>
      </p:sp>
      <p:sp>
        <p:nvSpPr>
          <p:cNvPr id="4" name="Slide Number Placeholder 3"/>
          <p:cNvSpPr>
            <a:spLocks noGrp="1"/>
          </p:cNvSpPr>
          <p:nvPr>
            <p:ph type="sldNum" sz="quarter" idx="12"/>
          </p:nvPr>
        </p:nvSpPr>
        <p:spPr/>
        <p:txBody>
          <a:bodyPr/>
          <a:lstStyle/>
          <a:p>
            <a:fld id="{D983EA9A-E98B-4ECC-840E-EE3DBBD3346E}" type="slidenum">
              <a:rPr lang="ru-MD" smtClean="0"/>
              <a:t>‹#›</a:t>
            </a:fld>
            <a:endParaRPr lang="ru-MD"/>
          </a:p>
        </p:txBody>
      </p:sp>
    </p:spTree>
    <p:extLst>
      <p:ext uri="{BB962C8B-B14F-4D97-AF65-F5344CB8AC3E}">
        <p14:creationId xmlns:p14="http://schemas.microsoft.com/office/powerpoint/2010/main" val="10444578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ru-RU"/>
              <a:t>Образец заголовка</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4794BD6C-D2DB-41D2-84BB-CA313BE78D0C}" type="datetimeFigureOut">
              <a:rPr lang="ru-MD" smtClean="0"/>
              <a:t>29.06.2023</a:t>
            </a:fld>
            <a:endParaRPr lang="ru-MD"/>
          </a:p>
        </p:txBody>
      </p:sp>
      <p:sp>
        <p:nvSpPr>
          <p:cNvPr id="6" name="Footer Placeholder 5"/>
          <p:cNvSpPr>
            <a:spLocks noGrp="1"/>
          </p:cNvSpPr>
          <p:nvPr>
            <p:ph type="ftr" sz="quarter" idx="11"/>
          </p:nvPr>
        </p:nvSpPr>
        <p:spPr/>
        <p:txBody>
          <a:bodyPr/>
          <a:lstStyle/>
          <a:p>
            <a:endParaRPr lang="ru-MD"/>
          </a:p>
        </p:txBody>
      </p:sp>
      <p:sp>
        <p:nvSpPr>
          <p:cNvPr id="7" name="Slide Number Placeholder 6"/>
          <p:cNvSpPr>
            <a:spLocks noGrp="1"/>
          </p:cNvSpPr>
          <p:nvPr>
            <p:ph type="sldNum" sz="quarter" idx="12"/>
          </p:nvPr>
        </p:nvSpPr>
        <p:spPr/>
        <p:txBody>
          <a:bodyPr/>
          <a:lstStyle/>
          <a:p>
            <a:fld id="{D983EA9A-E98B-4ECC-840E-EE3DBBD3346E}" type="slidenum">
              <a:rPr lang="ru-MD" smtClean="0"/>
              <a:t>‹#›</a:t>
            </a:fld>
            <a:endParaRPr lang="ru-MD"/>
          </a:p>
        </p:txBody>
      </p:sp>
    </p:spTree>
    <p:extLst>
      <p:ext uri="{BB962C8B-B14F-4D97-AF65-F5344CB8AC3E}">
        <p14:creationId xmlns:p14="http://schemas.microsoft.com/office/powerpoint/2010/main" val="15497594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4794BD6C-D2DB-41D2-84BB-CA313BE78D0C}" type="datetimeFigureOut">
              <a:rPr lang="ru-MD" smtClean="0"/>
              <a:t>29.06.2023</a:t>
            </a:fld>
            <a:endParaRPr lang="ru-MD"/>
          </a:p>
        </p:txBody>
      </p:sp>
      <p:sp>
        <p:nvSpPr>
          <p:cNvPr id="6" name="Footer Placeholder 5"/>
          <p:cNvSpPr>
            <a:spLocks noGrp="1"/>
          </p:cNvSpPr>
          <p:nvPr>
            <p:ph type="ftr" sz="quarter" idx="11"/>
          </p:nvPr>
        </p:nvSpPr>
        <p:spPr/>
        <p:txBody>
          <a:bodyPr/>
          <a:lstStyle/>
          <a:p>
            <a:endParaRPr lang="ru-MD"/>
          </a:p>
        </p:txBody>
      </p:sp>
      <p:sp>
        <p:nvSpPr>
          <p:cNvPr id="7" name="Slide Number Placeholder 6"/>
          <p:cNvSpPr>
            <a:spLocks noGrp="1"/>
          </p:cNvSpPr>
          <p:nvPr>
            <p:ph type="sldNum" sz="quarter" idx="12"/>
          </p:nvPr>
        </p:nvSpPr>
        <p:spPr/>
        <p:txBody>
          <a:bodyPr/>
          <a:lstStyle/>
          <a:p>
            <a:fld id="{D983EA9A-E98B-4ECC-840E-EE3DBBD3346E}" type="slidenum">
              <a:rPr lang="ru-MD" smtClean="0"/>
              <a:t>‹#›</a:t>
            </a:fld>
            <a:endParaRPr lang="ru-MD"/>
          </a:p>
        </p:txBody>
      </p:sp>
    </p:spTree>
    <p:extLst>
      <p:ext uri="{BB962C8B-B14F-4D97-AF65-F5344CB8AC3E}">
        <p14:creationId xmlns:p14="http://schemas.microsoft.com/office/powerpoint/2010/main" val="14660505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mt="7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4794BD6C-D2DB-41D2-84BB-CA313BE78D0C}" type="datetimeFigureOut">
              <a:rPr lang="ru-MD" smtClean="0"/>
              <a:t>29.06.2023</a:t>
            </a:fld>
            <a:endParaRPr lang="ru-MD"/>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ru-MD"/>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D983EA9A-E98B-4ECC-840E-EE3DBBD3346E}" type="slidenum">
              <a:rPr lang="ru-MD" smtClean="0"/>
              <a:t>‹#›</a:t>
            </a:fld>
            <a:endParaRPr lang="ru-MD"/>
          </a:p>
        </p:txBody>
      </p:sp>
    </p:spTree>
    <p:extLst>
      <p:ext uri="{BB962C8B-B14F-4D97-AF65-F5344CB8AC3E}">
        <p14:creationId xmlns:p14="http://schemas.microsoft.com/office/powerpoint/2010/main" val="109783921"/>
      </p:ext>
    </p:extLst>
  </p:cSld>
  <p:clrMap bg1="lt1" tx1="dk1" bg2="lt2" tx2="dk2" accent1="accent1" accent2="accent2" accent3="accent3" accent4="accent4" accent5="accent5" accent6="accent6" hlink="hlink" folHlink="folHlink"/>
  <p:sldLayoutIdLst>
    <p:sldLayoutId id="2147484266" r:id="rId1"/>
    <p:sldLayoutId id="2147484267" r:id="rId2"/>
    <p:sldLayoutId id="2147484268" r:id="rId3"/>
    <p:sldLayoutId id="2147484269" r:id="rId4"/>
    <p:sldLayoutId id="2147484270" r:id="rId5"/>
    <p:sldLayoutId id="2147484271" r:id="rId6"/>
    <p:sldLayoutId id="2147484272" r:id="rId7"/>
    <p:sldLayoutId id="2147484273" r:id="rId8"/>
    <p:sldLayoutId id="2147484274" r:id="rId9"/>
    <p:sldLayoutId id="2147484275" r:id="rId10"/>
    <p:sldLayoutId id="2147484276" r:id="rId11"/>
    <p:sldLayoutId id="2147484277" r:id="rId12"/>
    <p:sldLayoutId id="2147484278" r:id="rId13"/>
    <p:sldLayoutId id="2147484279" r:id="rId14"/>
    <p:sldLayoutId id="2147484280" r:id="rId15"/>
    <p:sldLayoutId id="2147484281" r:id="rId16"/>
    <p:sldLayoutId id="2147484282"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hyperlink" Target="https://pixabay.com/fr/vectors/stylo-main-calligraphie-calligraphe-27043/" TargetMode="Externa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6.xml"/><Relationship Id="rId4" Type="http://schemas.openxmlformats.org/officeDocument/2006/relationships/image" Target="../media/image14.jpg"/></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6.xml"/><Relationship Id="rId4" Type="http://schemas.openxmlformats.org/officeDocument/2006/relationships/image" Target="../media/image19.jpg"/></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6.xml"/><Relationship Id="rId4" Type="http://schemas.openxmlformats.org/officeDocument/2006/relationships/image" Target="../media/image22.jpg"/></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6.xml"/><Relationship Id="rId4" Type="http://schemas.openxmlformats.org/officeDocument/2006/relationships/image" Target="../media/image25.jp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6.xml"/><Relationship Id="rId4" Type="http://schemas.openxmlformats.org/officeDocument/2006/relationships/image" Target="../media/image31.jpg"/></Relationships>
</file>

<file path=ppt/slides/_rels/slide2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6.xml"/><Relationship Id="rId4" Type="http://schemas.openxmlformats.org/officeDocument/2006/relationships/image" Target="../media/image35.jpg"/></Relationships>
</file>

<file path=ppt/slides/_rels/slide2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6.xml"/><Relationship Id="rId4" Type="http://schemas.openxmlformats.org/officeDocument/2006/relationships/image" Target="../media/image38.jpg"/></Relationships>
</file>

<file path=ppt/slides/_rels/slide2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6.xml"/><Relationship Id="rId4" Type="http://schemas.openxmlformats.org/officeDocument/2006/relationships/image" Target="../media/image41.jpg"/></Relationships>
</file>

<file path=ppt/slides/_rels/slide2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6.xml"/><Relationship Id="rId4" Type="http://schemas.openxmlformats.org/officeDocument/2006/relationships/image" Target="../media/image44.jpg"/></Relationships>
</file>

<file path=ppt/slides/_rels/slide2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B636163-9C6E-4D1C-8081-7FC20A8ECB93}"/>
              </a:ext>
            </a:extLst>
          </p:cNvPr>
          <p:cNvSpPr>
            <a:spLocks noGrp="1"/>
          </p:cNvSpPr>
          <p:nvPr>
            <p:ph type="title"/>
          </p:nvPr>
        </p:nvSpPr>
        <p:spPr>
          <a:xfrm>
            <a:off x="0" y="0"/>
            <a:ext cx="12191999" cy="6857999"/>
          </a:xfrm>
          <a:solidFill>
            <a:schemeClr val="accent3">
              <a:lumMod val="40000"/>
              <a:lumOff val="60000"/>
            </a:schemeClr>
          </a:solidFill>
          <a:ln>
            <a:solidFill>
              <a:srgbClr val="92D050"/>
            </a:solidFill>
          </a:ln>
          <a:effectLst>
            <a:innerShdw blurRad="63500" dist="50800" dir="16200000">
              <a:prstClr val="black">
                <a:alpha val="50000"/>
              </a:prstClr>
            </a:innerShdw>
          </a:effectLst>
        </p:spPr>
        <p:txBody>
          <a:bodyPr/>
          <a:lstStyle/>
          <a:p>
            <a:r>
              <a:rPr lang="ro-MD" sz="9600" cap="none" dirty="0">
                <a:ln w="0">
                  <a:solidFill>
                    <a:schemeClr val="accent1">
                      <a:lumMod val="50000"/>
                    </a:schemeClr>
                  </a:solidFill>
                </a:ln>
                <a:solidFill>
                  <a:schemeClr val="accent1"/>
                </a:solidFill>
                <a:effectLst>
                  <a:outerShdw blurRad="38100" dist="25400" dir="5400000" algn="ctr" rotWithShape="0">
                    <a:srgbClr val="6E747A">
                      <a:alpha val="43000"/>
                    </a:srgbClr>
                  </a:outerShdw>
                </a:effectLst>
              </a:rPr>
              <a:t>Raport de activitate </a:t>
            </a:r>
            <a:br>
              <a:rPr lang="ro-MD" sz="5400" dirty="0"/>
            </a:br>
            <a:r>
              <a:rPr lang="ro-MD" dirty="0"/>
              <a:t>al comisiei metodice </a:t>
            </a:r>
            <a:br>
              <a:rPr lang="ro-MD" sz="5400" dirty="0"/>
            </a:br>
            <a:r>
              <a:rPr lang="ro-MD" sz="5400" dirty="0"/>
              <a:t>” disciplini tehnice ”</a:t>
            </a:r>
            <a:br>
              <a:rPr lang="ro-MD" dirty="0"/>
            </a:br>
            <a:br>
              <a:rPr lang="ro-MD" dirty="0"/>
            </a:br>
            <a:r>
              <a:rPr lang="ro-MD" sz="2400" b="1" cap="none" dirty="0">
                <a:ln w="9525">
                  <a:solidFill>
                    <a:schemeClr val="tx2">
                      <a:lumMod val="60000"/>
                      <a:lumOff val="40000"/>
                    </a:schemeClr>
                  </a:solidFill>
                  <a:prstDash val="solid"/>
                </a:ln>
                <a:solidFill>
                  <a:schemeClr val="accent5"/>
                </a:solidFill>
                <a:effectLst>
                  <a:outerShdw blurRad="12700" dist="38100" dir="2700000" algn="tl" rotWithShape="0">
                    <a:schemeClr val="accent5">
                      <a:lumMod val="60000"/>
                      <a:lumOff val="40000"/>
                    </a:schemeClr>
                  </a:outerShdw>
                </a:effectLst>
              </a:rPr>
              <a:t>anul de studii  2022 – 2023</a:t>
            </a:r>
            <a:br>
              <a:rPr lang="ro-MD" sz="2400" b="1" cap="none" dirty="0">
                <a:ln w="9525">
                  <a:solidFill>
                    <a:schemeClr val="tx2">
                      <a:lumMod val="60000"/>
                      <a:lumOff val="40000"/>
                    </a:schemeClr>
                  </a:solidFill>
                  <a:prstDash val="solid"/>
                </a:ln>
                <a:solidFill>
                  <a:schemeClr val="accent5"/>
                </a:solidFill>
                <a:effectLst>
                  <a:outerShdw blurRad="12700" dist="38100" dir="2700000" algn="tl" rotWithShape="0">
                    <a:schemeClr val="accent5">
                      <a:lumMod val="60000"/>
                      <a:lumOff val="40000"/>
                    </a:schemeClr>
                  </a:outerShdw>
                </a:effectLst>
              </a:rPr>
            </a:br>
            <a:r>
              <a:rPr lang="ro-MD" sz="2400" b="1" cap="none" dirty="0">
                <a:ln w="9525">
                  <a:solidFill>
                    <a:schemeClr val="tx2">
                      <a:lumMod val="60000"/>
                      <a:lumOff val="40000"/>
                    </a:schemeClr>
                  </a:solidFill>
                  <a:prstDash val="solid"/>
                </a:ln>
                <a:solidFill>
                  <a:schemeClr val="accent5"/>
                </a:solidFill>
                <a:effectLst>
                  <a:outerShdw blurRad="12700" dist="38100" dir="2700000" algn="tl" rotWithShape="0">
                    <a:schemeClr val="accent5">
                      <a:lumMod val="60000"/>
                      <a:lumOff val="40000"/>
                    </a:schemeClr>
                  </a:outerShdw>
                </a:effectLst>
              </a:rPr>
              <a:t>șefa comisiei metodice: Mîrzac Cristina</a:t>
            </a:r>
            <a:br>
              <a:rPr lang="ro-MD" sz="2400" b="1" cap="none" dirty="0">
                <a:ln w="9525">
                  <a:solidFill>
                    <a:schemeClr val="tx2">
                      <a:lumMod val="60000"/>
                      <a:lumOff val="40000"/>
                    </a:schemeClr>
                  </a:solidFill>
                  <a:prstDash val="solid"/>
                </a:ln>
                <a:solidFill>
                  <a:schemeClr val="accent5"/>
                </a:solidFill>
                <a:effectLst>
                  <a:outerShdw blurRad="12700" dist="38100" dir="2700000" algn="tl" rotWithShape="0">
                    <a:schemeClr val="accent5">
                      <a:lumMod val="60000"/>
                      <a:lumOff val="40000"/>
                    </a:schemeClr>
                  </a:outerShdw>
                </a:effectLst>
              </a:rPr>
            </a:br>
            <a:r>
              <a:rPr lang="ro-MD" sz="2400" b="1" cap="none" dirty="0">
                <a:ln w="9525">
                  <a:solidFill>
                    <a:schemeClr val="tx2">
                      <a:lumMod val="60000"/>
                      <a:lumOff val="40000"/>
                    </a:schemeClr>
                  </a:solidFill>
                  <a:prstDash val="solid"/>
                </a:ln>
                <a:solidFill>
                  <a:schemeClr val="accent5"/>
                </a:solidFill>
                <a:effectLst>
                  <a:outerShdw blurRad="12700" dist="38100" dir="2700000" algn="tl" rotWithShape="0">
                    <a:schemeClr val="accent5">
                      <a:lumMod val="60000"/>
                      <a:lumOff val="40000"/>
                    </a:schemeClr>
                  </a:outerShdw>
                </a:effectLst>
              </a:rPr>
              <a:t>maistru –instructor/profesor disciplini tehnice</a:t>
            </a:r>
            <a:endParaRPr lang="ru-MD" dirty="0">
              <a:ln w="9525">
                <a:solidFill>
                  <a:schemeClr val="tx2">
                    <a:lumMod val="60000"/>
                    <a:lumOff val="40000"/>
                  </a:schemeClr>
                </a:solidFill>
                <a:prstDash val="solid"/>
              </a:ln>
            </a:endParaRPr>
          </a:p>
        </p:txBody>
      </p:sp>
    </p:spTree>
    <p:extLst>
      <p:ext uri="{BB962C8B-B14F-4D97-AF65-F5344CB8AC3E}">
        <p14:creationId xmlns:p14="http://schemas.microsoft.com/office/powerpoint/2010/main" val="8536349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43A5A14-552A-45CD-8173-6963D873A496}"/>
              </a:ext>
            </a:extLst>
          </p:cNvPr>
          <p:cNvSpPr>
            <a:spLocks noGrp="1"/>
          </p:cNvSpPr>
          <p:nvPr>
            <p:ph type="title"/>
          </p:nvPr>
        </p:nvSpPr>
        <p:spPr>
          <a:xfrm>
            <a:off x="0" y="-110170"/>
            <a:ext cx="12192000" cy="6968169"/>
          </a:xfrm>
          <a:solidFill>
            <a:schemeClr val="accent2">
              <a:lumMod val="20000"/>
              <a:lumOff val="80000"/>
            </a:schemeClr>
          </a:solidFill>
        </p:spPr>
        <p:txBody>
          <a:bodyPr>
            <a:normAutofit/>
          </a:bodyPr>
          <a:lstStyle/>
          <a:p>
            <a:pPr algn="l"/>
            <a:r>
              <a:rPr lang="ro-MD" dirty="0">
                <a:solidFill>
                  <a:schemeClr val="accent4">
                    <a:lumMod val="50000"/>
                  </a:schemeClr>
                </a:solidFill>
              </a:rPr>
              <a:t>pentru anul de studii 2022 – 2023 </a:t>
            </a:r>
            <a:br>
              <a:rPr lang="ro-MD" dirty="0">
                <a:solidFill>
                  <a:schemeClr val="accent4">
                    <a:lumMod val="50000"/>
                  </a:schemeClr>
                </a:solidFill>
              </a:rPr>
            </a:br>
            <a:r>
              <a:rPr lang="ro-MD" dirty="0">
                <a:solidFill>
                  <a:schemeClr val="accent4">
                    <a:lumMod val="50000"/>
                  </a:schemeClr>
                </a:solidFill>
              </a:rPr>
              <a:t>s-au planificat   ”7” ședințe de lucru.</a:t>
            </a:r>
            <a:br>
              <a:rPr lang="ro-MD" dirty="0">
                <a:solidFill>
                  <a:schemeClr val="accent4">
                    <a:lumMod val="50000"/>
                  </a:schemeClr>
                </a:solidFill>
              </a:rPr>
            </a:br>
            <a:r>
              <a:rPr lang="ro-MD" dirty="0">
                <a:solidFill>
                  <a:schemeClr val="accent4">
                    <a:lumMod val="50000"/>
                  </a:schemeClr>
                </a:solidFill>
              </a:rPr>
              <a:t>Toate S-au realizat cu succes</a:t>
            </a:r>
            <a:br>
              <a:rPr lang="ro-MD" dirty="0">
                <a:solidFill>
                  <a:schemeClr val="accent4">
                    <a:lumMod val="50000"/>
                  </a:schemeClr>
                </a:solidFill>
              </a:rPr>
            </a:br>
            <a:r>
              <a:rPr lang="ro-MD" dirty="0">
                <a:solidFill>
                  <a:schemeClr val="accent4">
                    <a:lumMod val="50000"/>
                  </a:schemeClr>
                </a:solidFill>
              </a:rPr>
              <a:t>conform planificării </a:t>
            </a:r>
            <a:br>
              <a:rPr lang="ro-MD" dirty="0">
                <a:solidFill>
                  <a:schemeClr val="accent4">
                    <a:lumMod val="50000"/>
                  </a:schemeClr>
                </a:solidFill>
              </a:rPr>
            </a:br>
            <a:r>
              <a:rPr lang="ro-MD" dirty="0">
                <a:solidFill>
                  <a:schemeClr val="accent4">
                    <a:lumMod val="50000"/>
                  </a:schemeClr>
                </a:solidFill>
              </a:rPr>
              <a:t>comisiei metodice</a:t>
            </a:r>
            <a:endParaRPr lang="ru-MD" dirty="0">
              <a:solidFill>
                <a:schemeClr val="accent4">
                  <a:lumMod val="50000"/>
                </a:schemeClr>
              </a:solidFill>
            </a:endParaRPr>
          </a:p>
        </p:txBody>
      </p:sp>
      <p:pic>
        <p:nvPicPr>
          <p:cNvPr id="8" name="Рисунок 7">
            <a:extLst>
              <a:ext uri="{FF2B5EF4-FFF2-40B4-BE49-F238E27FC236}">
                <a16:creationId xmlns:a16="http://schemas.microsoft.com/office/drawing/2014/main" id="{DC890321-61C4-48AE-94AD-C1022954146E}"/>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400800" y="-55086"/>
            <a:ext cx="5791200" cy="6858000"/>
          </a:xfrm>
          <a:prstGeom prst="rect">
            <a:avLst/>
          </a:prstGeom>
          <a:noFill/>
        </p:spPr>
      </p:pic>
    </p:spTree>
    <p:extLst>
      <p:ext uri="{BB962C8B-B14F-4D97-AF65-F5344CB8AC3E}">
        <p14:creationId xmlns:p14="http://schemas.microsoft.com/office/powerpoint/2010/main" val="20393509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1">
                <a:lumMod val="60000"/>
                <a:lumOff val="4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graphicFrame>
        <p:nvGraphicFramePr>
          <p:cNvPr id="5" name="Таблица 4">
            <a:extLst>
              <a:ext uri="{FF2B5EF4-FFF2-40B4-BE49-F238E27FC236}">
                <a16:creationId xmlns:a16="http://schemas.microsoft.com/office/drawing/2014/main" id="{557B5787-4209-48E0-8867-7CE1B37D1E65}"/>
              </a:ext>
            </a:extLst>
          </p:cNvPr>
          <p:cNvGraphicFramePr>
            <a:graphicFrameLocks noGrp="1"/>
          </p:cNvGraphicFramePr>
          <p:nvPr>
            <p:extLst>
              <p:ext uri="{D42A27DB-BD31-4B8C-83A1-F6EECF244321}">
                <p14:modId xmlns:p14="http://schemas.microsoft.com/office/powerpoint/2010/main" val="4024939297"/>
              </p:ext>
            </p:extLst>
          </p:nvPr>
        </p:nvGraphicFramePr>
        <p:xfrm>
          <a:off x="701040" y="1039400"/>
          <a:ext cx="10391645" cy="2462149"/>
        </p:xfrm>
        <a:graphic>
          <a:graphicData uri="http://schemas.openxmlformats.org/drawingml/2006/table">
            <a:tbl>
              <a:tblPr firstRow="1" firstCol="1" bandRow="1"/>
              <a:tblGrid>
                <a:gridCol w="400872">
                  <a:extLst>
                    <a:ext uri="{9D8B030D-6E8A-4147-A177-3AD203B41FA5}">
                      <a16:colId xmlns:a16="http://schemas.microsoft.com/office/drawing/2014/main" val="2706483765"/>
                    </a:ext>
                  </a:extLst>
                </a:gridCol>
                <a:gridCol w="3630967">
                  <a:extLst>
                    <a:ext uri="{9D8B030D-6E8A-4147-A177-3AD203B41FA5}">
                      <a16:colId xmlns:a16="http://schemas.microsoft.com/office/drawing/2014/main" val="3986946030"/>
                    </a:ext>
                  </a:extLst>
                </a:gridCol>
                <a:gridCol w="2056535">
                  <a:extLst>
                    <a:ext uri="{9D8B030D-6E8A-4147-A177-3AD203B41FA5}">
                      <a16:colId xmlns:a16="http://schemas.microsoft.com/office/drawing/2014/main" val="2468685979"/>
                    </a:ext>
                  </a:extLst>
                </a:gridCol>
                <a:gridCol w="1496503">
                  <a:extLst>
                    <a:ext uri="{9D8B030D-6E8A-4147-A177-3AD203B41FA5}">
                      <a16:colId xmlns:a16="http://schemas.microsoft.com/office/drawing/2014/main" val="1502149085"/>
                    </a:ext>
                  </a:extLst>
                </a:gridCol>
                <a:gridCol w="1405365">
                  <a:extLst>
                    <a:ext uri="{9D8B030D-6E8A-4147-A177-3AD203B41FA5}">
                      <a16:colId xmlns:a16="http://schemas.microsoft.com/office/drawing/2014/main" val="1974157471"/>
                    </a:ext>
                  </a:extLst>
                </a:gridCol>
                <a:gridCol w="1401403">
                  <a:extLst>
                    <a:ext uri="{9D8B030D-6E8A-4147-A177-3AD203B41FA5}">
                      <a16:colId xmlns:a16="http://schemas.microsoft.com/office/drawing/2014/main" val="1462971141"/>
                    </a:ext>
                  </a:extLst>
                </a:gridCol>
              </a:tblGrid>
              <a:tr h="0">
                <a:tc>
                  <a:txBody>
                    <a:bodyPr/>
                    <a:lstStyle/>
                    <a:p>
                      <a:pPr algn="ctr">
                        <a:lnSpc>
                          <a:spcPct val="115000"/>
                        </a:lnSpc>
                        <a:spcAft>
                          <a:spcPts val="0"/>
                        </a:spcAft>
                      </a:pPr>
                      <a:r>
                        <a:rPr lang="ro-MD" sz="1200" b="1">
                          <a:effectLst/>
                          <a:latin typeface="Calibri" panose="020F0502020204030204" pitchFamily="34" charset="0"/>
                          <a:ea typeface="Times New Roman" panose="02020603050405020304" pitchFamily="18" charset="0"/>
                          <a:cs typeface="Times New Roman" panose="02020603050405020304" pitchFamily="18" charset="0"/>
                        </a:rPr>
                        <a:t>N/o</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b="1">
                          <a:effectLst/>
                          <a:latin typeface="Calibri" panose="020F0502020204030204" pitchFamily="34" charset="0"/>
                          <a:ea typeface="Times New Roman" panose="02020603050405020304" pitchFamily="18" charset="0"/>
                          <a:cs typeface="Times New Roman" panose="02020603050405020304" pitchFamily="18" charset="0"/>
                        </a:rPr>
                        <a:t>Tematica ședințelor</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b="1">
                          <a:effectLst/>
                          <a:latin typeface="Calibri" panose="020F0502020204030204" pitchFamily="34" charset="0"/>
                          <a:ea typeface="Times New Roman" panose="02020603050405020304" pitchFamily="18" charset="0"/>
                          <a:cs typeface="Times New Roman" panose="02020603050405020304" pitchFamily="18" charset="0"/>
                        </a:rPr>
                        <a:t>Forma de activitate</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b="1">
                          <a:effectLst/>
                          <a:latin typeface="Calibri" panose="020F0502020204030204" pitchFamily="34" charset="0"/>
                          <a:ea typeface="Times New Roman" panose="02020603050405020304" pitchFamily="18" charset="0"/>
                          <a:cs typeface="Times New Roman" panose="02020603050405020304" pitchFamily="18" charset="0"/>
                        </a:rPr>
                        <a:t>Termen de realizare</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b="1">
                          <a:effectLst/>
                          <a:latin typeface="Calibri" panose="020F0502020204030204" pitchFamily="34" charset="0"/>
                          <a:ea typeface="Times New Roman" panose="02020603050405020304" pitchFamily="18" charset="0"/>
                          <a:cs typeface="Times New Roman" panose="02020603050405020304" pitchFamily="18" charset="0"/>
                        </a:rPr>
                        <a:t>Responsabili</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b="1">
                          <a:effectLst/>
                          <a:latin typeface="Calibri" panose="020F0502020204030204" pitchFamily="34" charset="0"/>
                          <a:ea typeface="Times New Roman" panose="02020603050405020304" pitchFamily="18" charset="0"/>
                          <a:cs typeface="Times New Roman" panose="02020603050405020304" pitchFamily="18" charset="0"/>
                        </a:rPr>
                        <a:t>Notă de realizare</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28275574"/>
                  </a:ext>
                </a:extLst>
              </a:tr>
              <a:tr h="365760">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1.</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dirty="0">
                          <a:effectLst/>
                          <a:latin typeface="Calibri" panose="020F0502020204030204" pitchFamily="34" charset="0"/>
                          <a:ea typeface="Times New Roman" panose="02020603050405020304" pitchFamily="18" charset="0"/>
                          <a:cs typeface="Times New Roman" panose="02020603050405020304" pitchFamily="18" charset="0"/>
                        </a:rPr>
                        <a:t>Analiza activității comisiei metodice pentru anul de studii</a:t>
                      </a:r>
                      <a:endParaRPr lang="ru-MD" sz="1100" dirty="0">
                        <a:effectLst/>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15000"/>
                        </a:lnSpc>
                        <a:spcAft>
                          <a:spcPts val="0"/>
                        </a:spcAft>
                      </a:pPr>
                      <a:r>
                        <a:rPr lang="ro-MD" sz="1200" dirty="0">
                          <a:effectLst/>
                          <a:latin typeface="Calibri" panose="020F0502020204030204" pitchFamily="34" charset="0"/>
                          <a:ea typeface="Times New Roman" panose="02020603050405020304" pitchFamily="18" charset="0"/>
                          <a:cs typeface="Times New Roman" panose="02020603050405020304" pitchFamily="18" charset="0"/>
                        </a:rPr>
                        <a:t>2022-2023, și alegerea președintelui</a:t>
                      </a:r>
                      <a:endParaRPr lang="ru-MD" sz="1100" dirty="0">
                        <a:effectLst/>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15000"/>
                        </a:lnSpc>
                        <a:spcAft>
                          <a:spcPts val="0"/>
                        </a:spcAft>
                      </a:pPr>
                      <a:r>
                        <a:rPr lang="ro-MD" sz="1200" dirty="0">
                          <a:effectLst/>
                          <a:latin typeface="Calibri" panose="020F0502020204030204" pitchFamily="34" charset="0"/>
                          <a:ea typeface="Times New Roman" panose="02020603050405020304" pitchFamily="18" charset="0"/>
                          <a:cs typeface="Times New Roman" panose="02020603050405020304" pitchFamily="18" charset="0"/>
                        </a:rPr>
                        <a:t> comisiei metodice</a:t>
                      </a:r>
                      <a:endParaRPr lang="ru-MD"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Analiză</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August </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Membrii comisiei</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b="1" dirty="0">
                          <a:effectLst/>
                          <a:latin typeface="Calibri" panose="020F0502020204030204" pitchFamily="34" charset="0"/>
                          <a:ea typeface="Times New Roman" panose="02020603050405020304" pitchFamily="18" charset="0"/>
                          <a:cs typeface="Times New Roman" panose="02020603050405020304" pitchFamily="18" charset="0"/>
                        </a:rPr>
                        <a:t>30.08.2022 </a:t>
                      </a:r>
                      <a:endParaRPr lang="ru-MD"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54465649"/>
                  </a:ext>
                </a:extLst>
              </a:tr>
              <a:tr h="381000">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2.</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dirty="0">
                          <a:effectLst/>
                          <a:latin typeface="Calibri" panose="020F0502020204030204" pitchFamily="34" charset="0"/>
                          <a:ea typeface="Times New Roman" panose="02020603050405020304" pitchFamily="18" charset="0"/>
                          <a:cs typeface="Times New Roman" panose="02020603050405020304" pitchFamily="18" charset="0"/>
                        </a:rPr>
                        <a:t>Stabilirea obiectivelor comisiei metodice pentru anul de studii 2022-2023</a:t>
                      </a:r>
                      <a:endParaRPr lang="ru-MD"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Discuții, propuneri</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August</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Membrii comisiei</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b="1">
                          <a:effectLst/>
                          <a:latin typeface="Calibri" panose="020F0502020204030204" pitchFamily="34" charset="0"/>
                          <a:ea typeface="Times New Roman" panose="02020603050405020304" pitchFamily="18" charset="0"/>
                          <a:cs typeface="Times New Roman" panose="02020603050405020304" pitchFamily="18" charset="0"/>
                        </a:rPr>
                        <a:t> </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24660998"/>
                  </a:ext>
                </a:extLst>
              </a:tr>
              <a:tr h="0">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3.</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Criterii de elaborare și coordonarea plănuirilor de lungă durată la modulele de specialitate</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(ITM și ITP), analiza curriculei modulare existente</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 </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Analiză, dezbateri</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 </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August</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 </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Membrii comisiei</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b="1">
                          <a:effectLst/>
                          <a:latin typeface="Calibri" panose="020F0502020204030204" pitchFamily="34" charset="0"/>
                          <a:ea typeface="Times New Roman" panose="02020603050405020304" pitchFamily="18" charset="0"/>
                          <a:cs typeface="Times New Roman" panose="02020603050405020304" pitchFamily="18" charset="0"/>
                        </a:rPr>
                        <a:t> </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0952320"/>
                  </a:ext>
                </a:extLst>
              </a:tr>
              <a:tr h="0">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4.</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Schimbarea denumirii comisiei metodice</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 </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dirty="0">
                          <a:effectLst/>
                          <a:latin typeface="Calibri" panose="020F0502020204030204" pitchFamily="34" charset="0"/>
                          <a:ea typeface="Times New Roman" panose="02020603050405020304" pitchFamily="18" charset="0"/>
                          <a:cs typeface="Times New Roman" panose="02020603050405020304" pitchFamily="18" charset="0"/>
                        </a:rPr>
                        <a:t>Discuții </a:t>
                      </a:r>
                      <a:endParaRPr lang="ru-MD"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August </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Membrii comisiei</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b="1" dirty="0">
                          <a:effectLst/>
                          <a:latin typeface="Calibri" panose="020F0502020204030204" pitchFamily="34" charset="0"/>
                          <a:ea typeface="Times New Roman" panose="02020603050405020304" pitchFamily="18" charset="0"/>
                          <a:cs typeface="Times New Roman" panose="02020603050405020304" pitchFamily="18" charset="0"/>
                        </a:rPr>
                        <a:t> </a:t>
                      </a:r>
                      <a:endParaRPr lang="ru-MD"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06923503"/>
                  </a:ext>
                </a:extLst>
              </a:tr>
            </a:tbl>
          </a:graphicData>
        </a:graphic>
      </p:graphicFrame>
      <p:graphicFrame>
        <p:nvGraphicFramePr>
          <p:cNvPr id="8" name="Таблица 7">
            <a:extLst>
              <a:ext uri="{FF2B5EF4-FFF2-40B4-BE49-F238E27FC236}">
                <a16:creationId xmlns:a16="http://schemas.microsoft.com/office/drawing/2014/main" id="{6458EB04-3D6A-486C-80E0-C84263CEE0D6}"/>
              </a:ext>
            </a:extLst>
          </p:cNvPr>
          <p:cNvGraphicFramePr>
            <a:graphicFrameLocks noGrp="1"/>
          </p:cNvGraphicFramePr>
          <p:nvPr>
            <p:extLst>
              <p:ext uri="{D42A27DB-BD31-4B8C-83A1-F6EECF244321}">
                <p14:modId xmlns:p14="http://schemas.microsoft.com/office/powerpoint/2010/main" val="1892150864"/>
              </p:ext>
            </p:extLst>
          </p:nvPr>
        </p:nvGraphicFramePr>
        <p:xfrm>
          <a:off x="701040" y="4156234"/>
          <a:ext cx="10391646" cy="2449830"/>
        </p:xfrm>
        <a:graphic>
          <a:graphicData uri="http://schemas.openxmlformats.org/drawingml/2006/table">
            <a:tbl>
              <a:tblPr firstRow="1" firstCol="1" bandRow="1"/>
              <a:tblGrid>
                <a:gridCol w="397330">
                  <a:extLst>
                    <a:ext uri="{9D8B030D-6E8A-4147-A177-3AD203B41FA5}">
                      <a16:colId xmlns:a16="http://schemas.microsoft.com/office/drawing/2014/main" val="321471007"/>
                    </a:ext>
                  </a:extLst>
                </a:gridCol>
                <a:gridCol w="3702501">
                  <a:extLst>
                    <a:ext uri="{9D8B030D-6E8A-4147-A177-3AD203B41FA5}">
                      <a16:colId xmlns:a16="http://schemas.microsoft.com/office/drawing/2014/main" val="3212944925"/>
                    </a:ext>
                  </a:extLst>
                </a:gridCol>
                <a:gridCol w="2031814">
                  <a:extLst>
                    <a:ext uri="{9D8B030D-6E8A-4147-A177-3AD203B41FA5}">
                      <a16:colId xmlns:a16="http://schemas.microsoft.com/office/drawing/2014/main" val="2319789752"/>
                    </a:ext>
                  </a:extLst>
                </a:gridCol>
                <a:gridCol w="1481313">
                  <a:extLst>
                    <a:ext uri="{9D8B030D-6E8A-4147-A177-3AD203B41FA5}">
                      <a16:colId xmlns:a16="http://schemas.microsoft.com/office/drawing/2014/main" val="3152625674"/>
                    </a:ext>
                  </a:extLst>
                </a:gridCol>
                <a:gridCol w="1390326">
                  <a:extLst>
                    <a:ext uri="{9D8B030D-6E8A-4147-A177-3AD203B41FA5}">
                      <a16:colId xmlns:a16="http://schemas.microsoft.com/office/drawing/2014/main" val="1897479496"/>
                    </a:ext>
                  </a:extLst>
                </a:gridCol>
                <a:gridCol w="1388362">
                  <a:extLst>
                    <a:ext uri="{9D8B030D-6E8A-4147-A177-3AD203B41FA5}">
                      <a16:colId xmlns:a16="http://schemas.microsoft.com/office/drawing/2014/main" val="3526017043"/>
                    </a:ext>
                  </a:extLst>
                </a:gridCol>
              </a:tblGrid>
              <a:tr h="0">
                <a:tc>
                  <a:txBody>
                    <a:bodyPr/>
                    <a:lstStyle/>
                    <a:p>
                      <a:pPr algn="ctr">
                        <a:lnSpc>
                          <a:spcPct val="115000"/>
                        </a:lnSpc>
                        <a:spcAft>
                          <a:spcPts val="0"/>
                        </a:spcAft>
                      </a:pPr>
                      <a:r>
                        <a:rPr lang="ro-MD" sz="1200" b="1">
                          <a:effectLst/>
                          <a:latin typeface="Calibri" panose="020F0502020204030204" pitchFamily="34" charset="0"/>
                          <a:ea typeface="Times New Roman" panose="02020603050405020304" pitchFamily="18" charset="0"/>
                          <a:cs typeface="Times New Roman" panose="02020603050405020304" pitchFamily="18" charset="0"/>
                        </a:rPr>
                        <a:t>N/o</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b="1">
                          <a:effectLst/>
                          <a:latin typeface="Calibri" panose="020F0502020204030204" pitchFamily="34" charset="0"/>
                          <a:ea typeface="Times New Roman" panose="02020603050405020304" pitchFamily="18" charset="0"/>
                          <a:cs typeface="Times New Roman" panose="02020603050405020304" pitchFamily="18" charset="0"/>
                        </a:rPr>
                        <a:t>Tematica ședințelor</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b="1">
                          <a:effectLst/>
                          <a:latin typeface="Calibri" panose="020F0502020204030204" pitchFamily="34" charset="0"/>
                          <a:ea typeface="Times New Roman" panose="02020603050405020304" pitchFamily="18" charset="0"/>
                          <a:cs typeface="Times New Roman" panose="02020603050405020304" pitchFamily="18" charset="0"/>
                        </a:rPr>
                        <a:t>Forma de activitate</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b="1">
                          <a:effectLst/>
                          <a:latin typeface="Calibri" panose="020F0502020204030204" pitchFamily="34" charset="0"/>
                          <a:ea typeface="Times New Roman" panose="02020603050405020304" pitchFamily="18" charset="0"/>
                          <a:cs typeface="Times New Roman" panose="02020603050405020304" pitchFamily="18" charset="0"/>
                        </a:rPr>
                        <a:t>Termen de realizare</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b="1">
                          <a:effectLst/>
                          <a:latin typeface="Calibri" panose="020F0502020204030204" pitchFamily="34" charset="0"/>
                          <a:ea typeface="Times New Roman" panose="02020603050405020304" pitchFamily="18" charset="0"/>
                          <a:cs typeface="Times New Roman" panose="02020603050405020304" pitchFamily="18" charset="0"/>
                        </a:rPr>
                        <a:t>Responsabili </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b="1">
                          <a:effectLst/>
                          <a:latin typeface="Calibri" panose="020F0502020204030204" pitchFamily="34" charset="0"/>
                          <a:ea typeface="Times New Roman" panose="02020603050405020304" pitchFamily="18" charset="0"/>
                          <a:cs typeface="Times New Roman" panose="02020603050405020304" pitchFamily="18" charset="0"/>
                        </a:rPr>
                        <a:t>Notă de realizare</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60487314"/>
                  </a:ext>
                </a:extLst>
              </a:tr>
              <a:tr h="0">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1.</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Elaborarea și aprobarea planului de activitate al comisiei metodice, pentru anul de studii</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2022-2023</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 </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Atelier de lucru</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 </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Septembrie</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 </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Membrii comisiei</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b="1">
                          <a:effectLst/>
                          <a:latin typeface="Calibri" panose="020F0502020204030204" pitchFamily="34" charset="0"/>
                          <a:ea typeface="Times New Roman" panose="02020603050405020304" pitchFamily="18" charset="0"/>
                          <a:cs typeface="Times New Roman" panose="02020603050405020304" pitchFamily="18" charset="0"/>
                        </a:rPr>
                        <a:t> </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15000"/>
                        </a:lnSpc>
                        <a:spcAft>
                          <a:spcPts val="0"/>
                        </a:spcAft>
                      </a:pPr>
                      <a:r>
                        <a:rPr lang="ro-MD" sz="1200" b="1">
                          <a:effectLst/>
                          <a:latin typeface="Calibri" panose="020F0502020204030204" pitchFamily="34" charset="0"/>
                          <a:ea typeface="Times New Roman" panose="02020603050405020304" pitchFamily="18" charset="0"/>
                          <a:cs typeface="Times New Roman" panose="02020603050405020304" pitchFamily="18" charset="0"/>
                        </a:rPr>
                        <a:t> </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94855580"/>
                  </a:ext>
                </a:extLst>
              </a:tr>
              <a:tr h="0">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2.</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Elaborarea graficului lecțiilor publice în cadrul comisiei metodice și asistările reciproce la ore.</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o-MD" sz="1200">
                          <a:effectLst/>
                          <a:latin typeface="Calibri" panose="020F0502020204030204" pitchFamily="34" charset="0"/>
                          <a:ea typeface="Times New Roman" panose="02020603050405020304" pitchFamily="18" charset="0"/>
                          <a:cs typeface="Times New Roman" panose="02020603050405020304" pitchFamily="18" charset="0"/>
                        </a:rPr>
                        <a:t>Atelier de lucru</a:t>
                      </a:r>
                      <a:endParaRPr lang="ru-MD"/>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Septembrie </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Șeful comisiei</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Membrii comisiei</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 </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0224959"/>
                  </a:ext>
                </a:extLst>
              </a:tr>
              <a:tr h="0">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3.</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Analiza și aprobarea tematicii stagiilor de practică în producere la agentul economic.</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o-MD" sz="1200">
                          <a:effectLst/>
                          <a:latin typeface="Calibri" panose="020F0502020204030204" pitchFamily="34" charset="0"/>
                          <a:ea typeface="Times New Roman" panose="02020603050405020304" pitchFamily="18" charset="0"/>
                          <a:cs typeface="Times New Roman" panose="02020603050405020304" pitchFamily="18" charset="0"/>
                        </a:rPr>
                        <a:t>Atelier de lucru</a:t>
                      </a:r>
                      <a:endParaRPr lang="ru-MD"/>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Septembrie</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Membrii comisiei</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 </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05607948"/>
                  </a:ext>
                </a:extLst>
              </a:tr>
              <a:tr h="0">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4.</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Metodologia alcătuirii evaluărilor sumative la disciplinele de specialitate. Analiza și aprobarea evaluărilor sumative la ITM și ITP</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o-MD" sz="1200">
                          <a:effectLst/>
                          <a:latin typeface="Calibri" panose="020F0502020204030204" pitchFamily="34" charset="0"/>
                          <a:ea typeface="Times New Roman" panose="02020603050405020304" pitchFamily="18" charset="0"/>
                          <a:cs typeface="Times New Roman" panose="02020603050405020304" pitchFamily="18" charset="0"/>
                        </a:rPr>
                        <a:t>Analiză, sinteză</a:t>
                      </a:r>
                      <a:endParaRPr lang="ru-MD"/>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Septembrie</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Șeful comisiei</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Membrii comisiei</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 </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9211831"/>
                  </a:ext>
                </a:extLst>
              </a:tr>
              <a:tr h="0">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5.</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Diverse</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o-MD" sz="12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ru-MD" dirty="0"/>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 </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 </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ru-MD"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91069215"/>
                  </a:ext>
                </a:extLst>
              </a:tr>
            </a:tbl>
          </a:graphicData>
        </a:graphic>
      </p:graphicFrame>
      <p:sp>
        <p:nvSpPr>
          <p:cNvPr id="9" name="Rectangle 2">
            <a:extLst>
              <a:ext uri="{FF2B5EF4-FFF2-40B4-BE49-F238E27FC236}">
                <a16:creationId xmlns:a16="http://schemas.microsoft.com/office/drawing/2014/main" id="{16E5C400-2108-489E-9CA5-EB3A27BC6F9F}"/>
              </a:ext>
            </a:extLst>
          </p:cNvPr>
          <p:cNvSpPr>
            <a:spLocks noChangeArrowheads="1"/>
          </p:cNvSpPr>
          <p:nvPr/>
        </p:nvSpPr>
        <p:spPr bwMode="auto">
          <a:xfrm>
            <a:off x="4643119" y="3646836"/>
            <a:ext cx="227584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o-MD" altLang="ru-MD" sz="1400" b="1"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a:t>
            </a:r>
            <a:r>
              <a:rPr kumimoji="0" lang="ru-RU" altLang="ru-MD" sz="1400" b="1"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Ș</a:t>
            </a:r>
            <a:r>
              <a:rPr kumimoji="0" lang="ro-MD" altLang="ru-MD" sz="1400" b="1"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edința II</a:t>
            </a:r>
            <a:endParaRPr kumimoji="0" lang="ru-RU" altLang="ru-MD"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MD" sz="1800" b="0" i="0" u="none" strike="noStrike" cap="none" normalizeH="0" baseline="0" dirty="0">
              <a:ln>
                <a:noFill/>
              </a:ln>
              <a:solidFill>
                <a:schemeClr val="tx1"/>
              </a:solidFill>
              <a:effectLst/>
              <a:latin typeface="Arial" panose="020B0604020202020204" pitchFamily="34" charset="0"/>
            </a:endParaRPr>
          </a:p>
        </p:txBody>
      </p:sp>
      <p:sp>
        <p:nvSpPr>
          <p:cNvPr id="10" name="Прямоугольник 9">
            <a:extLst>
              <a:ext uri="{FF2B5EF4-FFF2-40B4-BE49-F238E27FC236}">
                <a16:creationId xmlns:a16="http://schemas.microsoft.com/office/drawing/2014/main" id="{40DE0A18-7B60-4F17-AA92-AEFF8CFCBC3C}"/>
              </a:ext>
            </a:extLst>
          </p:cNvPr>
          <p:cNvSpPr/>
          <p:nvPr/>
        </p:nvSpPr>
        <p:spPr>
          <a:xfrm>
            <a:off x="5326267" y="386520"/>
            <a:ext cx="909543" cy="325538"/>
          </a:xfrm>
          <a:prstGeom prst="rect">
            <a:avLst/>
          </a:prstGeom>
        </p:spPr>
        <p:txBody>
          <a:bodyPr wrap="none">
            <a:spAutoFit/>
          </a:bodyPr>
          <a:lstStyle/>
          <a:p>
            <a:pPr algn="ctr">
              <a:lnSpc>
                <a:spcPct val="115000"/>
              </a:lnSpc>
              <a:spcAft>
                <a:spcPts val="1000"/>
              </a:spcAft>
            </a:pPr>
            <a:r>
              <a:rPr lang="ro-MD" sz="1400" b="1" dirty="0">
                <a:latin typeface="Calibri" panose="020F0502020204030204" pitchFamily="34" charset="0"/>
                <a:ea typeface="Times New Roman" panose="02020603050405020304" pitchFamily="18" charset="0"/>
                <a:cs typeface="Times New Roman" panose="02020603050405020304" pitchFamily="18" charset="0"/>
              </a:rPr>
              <a:t>ȘEDINȚA I</a:t>
            </a:r>
            <a:endParaRPr lang="ru-MD" sz="1100" dirty="0">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475984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1">
                <a:lumMod val="40000"/>
                <a:lumOff val="6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graphicFrame>
        <p:nvGraphicFramePr>
          <p:cNvPr id="3" name="Таблица 2">
            <a:extLst>
              <a:ext uri="{FF2B5EF4-FFF2-40B4-BE49-F238E27FC236}">
                <a16:creationId xmlns:a16="http://schemas.microsoft.com/office/drawing/2014/main" id="{42DB2742-1194-4AAA-A9BC-BDC5D1F83331}"/>
              </a:ext>
            </a:extLst>
          </p:cNvPr>
          <p:cNvGraphicFramePr>
            <a:graphicFrameLocks noGrp="1"/>
          </p:cNvGraphicFramePr>
          <p:nvPr>
            <p:extLst>
              <p:ext uri="{D42A27DB-BD31-4B8C-83A1-F6EECF244321}">
                <p14:modId xmlns:p14="http://schemas.microsoft.com/office/powerpoint/2010/main" val="4115679958"/>
              </p:ext>
            </p:extLst>
          </p:nvPr>
        </p:nvGraphicFramePr>
        <p:xfrm>
          <a:off x="634998" y="702401"/>
          <a:ext cx="10922001" cy="3080766"/>
        </p:xfrm>
        <a:graphic>
          <a:graphicData uri="http://schemas.openxmlformats.org/drawingml/2006/table">
            <a:tbl>
              <a:tblPr firstRow="1" firstCol="1" bandRow="1"/>
              <a:tblGrid>
                <a:gridCol w="359912">
                  <a:extLst>
                    <a:ext uri="{9D8B030D-6E8A-4147-A177-3AD203B41FA5}">
                      <a16:colId xmlns:a16="http://schemas.microsoft.com/office/drawing/2014/main" val="2156856033"/>
                    </a:ext>
                  </a:extLst>
                </a:gridCol>
                <a:gridCol w="3847678">
                  <a:extLst>
                    <a:ext uri="{9D8B030D-6E8A-4147-A177-3AD203B41FA5}">
                      <a16:colId xmlns:a16="http://schemas.microsoft.com/office/drawing/2014/main" val="2017408702"/>
                    </a:ext>
                  </a:extLst>
                </a:gridCol>
                <a:gridCol w="2169948">
                  <a:extLst>
                    <a:ext uri="{9D8B030D-6E8A-4147-A177-3AD203B41FA5}">
                      <a16:colId xmlns:a16="http://schemas.microsoft.com/office/drawing/2014/main" val="1197926086"/>
                    </a:ext>
                  </a:extLst>
                </a:gridCol>
                <a:gridCol w="1579985">
                  <a:extLst>
                    <a:ext uri="{9D8B030D-6E8A-4147-A177-3AD203B41FA5}">
                      <a16:colId xmlns:a16="http://schemas.microsoft.com/office/drawing/2014/main" val="1001123035"/>
                    </a:ext>
                  </a:extLst>
                </a:gridCol>
                <a:gridCol w="1482239">
                  <a:extLst>
                    <a:ext uri="{9D8B030D-6E8A-4147-A177-3AD203B41FA5}">
                      <a16:colId xmlns:a16="http://schemas.microsoft.com/office/drawing/2014/main" val="1375691263"/>
                    </a:ext>
                  </a:extLst>
                </a:gridCol>
                <a:gridCol w="1482239">
                  <a:extLst>
                    <a:ext uri="{9D8B030D-6E8A-4147-A177-3AD203B41FA5}">
                      <a16:colId xmlns:a16="http://schemas.microsoft.com/office/drawing/2014/main" val="129770962"/>
                    </a:ext>
                  </a:extLst>
                </a:gridCol>
              </a:tblGrid>
              <a:tr h="0">
                <a:tc>
                  <a:txBody>
                    <a:bodyPr/>
                    <a:lstStyle/>
                    <a:p>
                      <a:pPr algn="ctr">
                        <a:lnSpc>
                          <a:spcPct val="115000"/>
                        </a:lnSpc>
                        <a:spcAft>
                          <a:spcPts val="0"/>
                        </a:spcAft>
                      </a:pPr>
                      <a:r>
                        <a:rPr lang="ro-MD" sz="1200" b="1">
                          <a:effectLst/>
                          <a:latin typeface="Calibri" panose="020F0502020204030204" pitchFamily="34" charset="0"/>
                          <a:ea typeface="Times New Roman" panose="02020603050405020304" pitchFamily="18" charset="0"/>
                          <a:cs typeface="Times New Roman" panose="02020603050405020304" pitchFamily="18" charset="0"/>
                        </a:rPr>
                        <a:t>N/o</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b="1">
                          <a:effectLst/>
                          <a:latin typeface="Calibri" panose="020F0502020204030204" pitchFamily="34" charset="0"/>
                          <a:ea typeface="Times New Roman" panose="02020603050405020304" pitchFamily="18" charset="0"/>
                          <a:cs typeface="Times New Roman" panose="02020603050405020304" pitchFamily="18" charset="0"/>
                        </a:rPr>
                        <a:t>Tematica ședințelor</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b="1">
                          <a:effectLst/>
                          <a:latin typeface="Calibri" panose="020F0502020204030204" pitchFamily="34" charset="0"/>
                          <a:ea typeface="Times New Roman" panose="02020603050405020304" pitchFamily="18" charset="0"/>
                          <a:cs typeface="Times New Roman" panose="02020603050405020304" pitchFamily="18" charset="0"/>
                        </a:rPr>
                        <a:t>Forma de activitate</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b="1">
                          <a:effectLst/>
                          <a:latin typeface="Calibri" panose="020F0502020204030204" pitchFamily="34" charset="0"/>
                          <a:ea typeface="Times New Roman" panose="02020603050405020304" pitchFamily="18" charset="0"/>
                          <a:cs typeface="Times New Roman" panose="02020603050405020304" pitchFamily="18" charset="0"/>
                        </a:rPr>
                        <a:t>Termen de realizare</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b="1">
                          <a:effectLst/>
                          <a:latin typeface="Calibri" panose="020F0502020204030204" pitchFamily="34" charset="0"/>
                          <a:ea typeface="Times New Roman" panose="02020603050405020304" pitchFamily="18" charset="0"/>
                          <a:cs typeface="Times New Roman" panose="02020603050405020304" pitchFamily="18" charset="0"/>
                        </a:rPr>
                        <a:t>Responsabili </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b="1">
                          <a:effectLst/>
                          <a:latin typeface="Calibri" panose="020F0502020204030204" pitchFamily="34" charset="0"/>
                          <a:ea typeface="Times New Roman" panose="02020603050405020304" pitchFamily="18" charset="0"/>
                          <a:cs typeface="Times New Roman" panose="02020603050405020304" pitchFamily="18" charset="0"/>
                        </a:rPr>
                        <a:t>Notă de realizare</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78132915"/>
                  </a:ext>
                </a:extLst>
              </a:tr>
              <a:tr h="0">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1.</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Tipurile de lecții și etapele lor</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Alcătuirea planurilor zilnice</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Atelier de lucru</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Noiembrie</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Șeful comisiei</a:t>
                      </a:r>
                      <a:br>
                        <a:rPr lang="ro-MD" sz="1200">
                          <a:effectLst/>
                          <a:latin typeface="Calibri" panose="020F0502020204030204" pitchFamily="34" charset="0"/>
                          <a:ea typeface="Times New Roman" panose="02020603050405020304" pitchFamily="18" charset="0"/>
                          <a:cs typeface="Times New Roman" panose="02020603050405020304" pitchFamily="18" charset="0"/>
                        </a:rPr>
                      </a:br>
                      <a:r>
                        <a:rPr lang="ro-MD" sz="1200">
                          <a:effectLst/>
                          <a:latin typeface="Calibri" panose="020F0502020204030204" pitchFamily="34" charset="0"/>
                          <a:ea typeface="Times New Roman" panose="02020603050405020304" pitchFamily="18" charset="0"/>
                          <a:cs typeface="Times New Roman" panose="02020603050405020304" pitchFamily="18" charset="0"/>
                        </a:rPr>
                        <a:t>Membrii comisiei</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dirty="0">
                          <a:effectLst/>
                          <a:latin typeface="Calibri" panose="020F0502020204030204" pitchFamily="34" charset="0"/>
                          <a:ea typeface="Times New Roman" panose="02020603050405020304" pitchFamily="18" charset="0"/>
                          <a:cs typeface="Times New Roman" panose="02020603050405020304" pitchFamily="18" charset="0"/>
                        </a:rPr>
                        <a:t>02.11.2022 </a:t>
                      </a:r>
                      <a:endParaRPr lang="ru-MD"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74751800"/>
                  </a:ext>
                </a:extLst>
              </a:tr>
              <a:tr h="0">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2.</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Asigurarea didactică la modulele de specialitate la lecțiile de IT și IP (manuale, rechizite, instrumente,etc...)</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 </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Analiză, discuții, propuneri</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 </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Noiembrie</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 </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Membrii comisiei</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 </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89070279"/>
                  </a:ext>
                </a:extLst>
              </a:tr>
              <a:tr h="0">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3.</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 </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Metodologia alcătuirii evaluărilor sumative la disciplinele de specialitate. Analiza și aprobarea evaluărilor sumative la ITM și ITP</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 </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Analiză</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Discuții, propuneri</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 </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 </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Noiembrie</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 </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 </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Șeful comisiei</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Membrii comisiei</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 </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42522809"/>
                  </a:ext>
                </a:extLst>
              </a:tr>
              <a:tr h="0">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4.</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Analiza lecțiilor publice asistate</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Analiză, discuții, propuneri</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Noiembrie </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Șeful comisiei </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Membrii comisiei</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Margină Vasile, meseria: tencuitor, la gr. 80, anul II, 13.10.2022</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91089497"/>
                  </a:ext>
                </a:extLst>
              </a:tr>
              <a:tr h="0">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5.</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Diverse </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 </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 </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 </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ru-MD"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74134596"/>
                  </a:ext>
                </a:extLst>
              </a:tr>
            </a:tbl>
          </a:graphicData>
        </a:graphic>
      </p:graphicFrame>
      <p:graphicFrame>
        <p:nvGraphicFramePr>
          <p:cNvPr id="4" name="Таблица 3">
            <a:extLst>
              <a:ext uri="{FF2B5EF4-FFF2-40B4-BE49-F238E27FC236}">
                <a16:creationId xmlns:a16="http://schemas.microsoft.com/office/drawing/2014/main" id="{8EC487E1-CA9A-4529-8396-D5E04270DFA7}"/>
              </a:ext>
            </a:extLst>
          </p:cNvPr>
          <p:cNvGraphicFramePr>
            <a:graphicFrameLocks noGrp="1"/>
          </p:cNvGraphicFramePr>
          <p:nvPr>
            <p:extLst>
              <p:ext uri="{D42A27DB-BD31-4B8C-83A1-F6EECF244321}">
                <p14:modId xmlns:p14="http://schemas.microsoft.com/office/powerpoint/2010/main" val="1833996107"/>
              </p:ext>
            </p:extLst>
          </p:nvPr>
        </p:nvGraphicFramePr>
        <p:xfrm>
          <a:off x="634998" y="4199914"/>
          <a:ext cx="10921999" cy="2319779"/>
        </p:xfrm>
        <a:graphic>
          <a:graphicData uri="http://schemas.openxmlformats.org/drawingml/2006/table">
            <a:tbl>
              <a:tblPr firstRow="1" firstCol="1" bandRow="1"/>
              <a:tblGrid>
                <a:gridCol w="421331">
                  <a:extLst>
                    <a:ext uri="{9D8B030D-6E8A-4147-A177-3AD203B41FA5}">
                      <a16:colId xmlns:a16="http://schemas.microsoft.com/office/drawing/2014/main" val="1455282799"/>
                    </a:ext>
                  </a:extLst>
                </a:gridCol>
                <a:gridCol w="3825303">
                  <a:extLst>
                    <a:ext uri="{9D8B030D-6E8A-4147-A177-3AD203B41FA5}">
                      <a16:colId xmlns:a16="http://schemas.microsoft.com/office/drawing/2014/main" val="4116725875"/>
                    </a:ext>
                  </a:extLst>
                </a:gridCol>
                <a:gridCol w="2158023">
                  <a:extLst>
                    <a:ext uri="{9D8B030D-6E8A-4147-A177-3AD203B41FA5}">
                      <a16:colId xmlns:a16="http://schemas.microsoft.com/office/drawing/2014/main" val="4212395770"/>
                    </a:ext>
                  </a:extLst>
                </a:gridCol>
                <a:gridCol w="1570797">
                  <a:extLst>
                    <a:ext uri="{9D8B030D-6E8A-4147-A177-3AD203B41FA5}">
                      <a16:colId xmlns:a16="http://schemas.microsoft.com/office/drawing/2014/main" val="936377354"/>
                    </a:ext>
                  </a:extLst>
                </a:gridCol>
                <a:gridCol w="1473619">
                  <a:extLst>
                    <a:ext uri="{9D8B030D-6E8A-4147-A177-3AD203B41FA5}">
                      <a16:colId xmlns:a16="http://schemas.microsoft.com/office/drawing/2014/main" val="835729136"/>
                    </a:ext>
                  </a:extLst>
                </a:gridCol>
                <a:gridCol w="1472926">
                  <a:extLst>
                    <a:ext uri="{9D8B030D-6E8A-4147-A177-3AD203B41FA5}">
                      <a16:colId xmlns:a16="http://schemas.microsoft.com/office/drawing/2014/main" val="3274131195"/>
                    </a:ext>
                  </a:extLst>
                </a:gridCol>
              </a:tblGrid>
              <a:tr h="238778">
                <a:tc>
                  <a:txBody>
                    <a:bodyPr/>
                    <a:lstStyle/>
                    <a:p>
                      <a:pPr algn="ctr">
                        <a:lnSpc>
                          <a:spcPct val="115000"/>
                        </a:lnSpc>
                        <a:spcAft>
                          <a:spcPts val="0"/>
                        </a:spcAft>
                      </a:pPr>
                      <a:r>
                        <a:rPr lang="ro-MD" sz="1200" b="1">
                          <a:effectLst/>
                          <a:latin typeface="Calibri" panose="020F0502020204030204" pitchFamily="34" charset="0"/>
                          <a:ea typeface="Times New Roman" panose="02020603050405020304" pitchFamily="18" charset="0"/>
                          <a:cs typeface="Times New Roman" panose="02020603050405020304" pitchFamily="18" charset="0"/>
                        </a:rPr>
                        <a:t>N/o</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b="1">
                          <a:effectLst/>
                          <a:latin typeface="Calibri" panose="020F0502020204030204" pitchFamily="34" charset="0"/>
                          <a:ea typeface="Times New Roman" panose="02020603050405020304" pitchFamily="18" charset="0"/>
                          <a:cs typeface="Times New Roman" panose="02020603050405020304" pitchFamily="18" charset="0"/>
                        </a:rPr>
                        <a:t>Tematica ședințelor</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b="1" dirty="0">
                          <a:effectLst/>
                          <a:latin typeface="Calibri" panose="020F0502020204030204" pitchFamily="34" charset="0"/>
                          <a:ea typeface="Times New Roman" panose="02020603050405020304" pitchFamily="18" charset="0"/>
                          <a:cs typeface="Times New Roman" panose="02020603050405020304" pitchFamily="18" charset="0"/>
                        </a:rPr>
                        <a:t>Forma de activitate</a:t>
                      </a:r>
                      <a:endParaRPr lang="ru-MD"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b="1">
                          <a:effectLst/>
                          <a:latin typeface="Calibri" panose="020F0502020204030204" pitchFamily="34" charset="0"/>
                          <a:ea typeface="Times New Roman" panose="02020603050405020304" pitchFamily="18" charset="0"/>
                          <a:cs typeface="Times New Roman" panose="02020603050405020304" pitchFamily="18" charset="0"/>
                        </a:rPr>
                        <a:t>Termen de realizare</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b="1">
                          <a:effectLst/>
                          <a:latin typeface="Calibri" panose="020F0502020204030204" pitchFamily="34" charset="0"/>
                          <a:ea typeface="Times New Roman" panose="02020603050405020304" pitchFamily="18" charset="0"/>
                          <a:cs typeface="Times New Roman" panose="02020603050405020304" pitchFamily="18" charset="0"/>
                        </a:rPr>
                        <a:t>Responsabili </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b="1">
                          <a:effectLst/>
                          <a:latin typeface="Calibri" panose="020F0502020204030204" pitchFamily="34" charset="0"/>
                          <a:ea typeface="Times New Roman" panose="02020603050405020304" pitchFamily="18" charset="0"/>
                          <a:cs typeface="Times New Roman" panose="02020603050405020304" pitchFamily="18" charset="0"/>
                        </a:rPr>
                        <a:t>Notă de realizare</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53681995"/>
                  </a:ext>
                </a:extLst>
              </a:tr>
              <a:tr h="492414">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1.</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Analiza lecțiilor asistate prin metoda SWOT, având drept scop îmbunătățirea calității lecțiilor predate.</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Analiză, discuții, propuneri</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Decembrie</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Membrii comisiei</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dirty="0">
                          <a:effectLst/>
                          <a:latin typeface="Calibri" panose="020F0502020204030204" pitchFamily="34" charset="0"/>
                          <a:ea typeface="Times New Roman" panose="02020603050405020304" pitchFamily="18" charset="0"/>
                          <a:cs typeface="Times New Roman" panose="02020603050405020304" pitchFamily="18" charset="0"/>
                        </a:rPr>
                        <a:t>21.11.2022</a:t>
                      </a:r>
                    </a:p>
                    <a:p>
                      <a:pPr algn="ctr">
                        <a:lnSpc>
                          <a:spcPct val="115000"/>
                        </a:lnSpc>
                        <a:spcAft>
                          <a:spcPts val="0"/>
                        </a:spcAft>
                      </a:pPr>
                      <a:r>
                        <a:rPr lang="ro-MD" sz="1200" dirty="0">
                          <a:effectLst/>
                          <a:latin typeface="Calibri" panose="020F0502020204030204" pitchFamily="34" charset="0"/>
                          <a:ea typeface="Times New Roman" panose="02020603050405020304" pitchFamily="18" charset="0"/>
                          <a:cs typeface="Times New Roman" panose="02020603050405020304" pitchFamily="18" charset="0"/>
                        </a:rPr>
                        <a:t>Plîngău V. Gr.80,anul II meseria: tencuitor </a:t>
                      </a:r>
                      <a:endParaRPr lang="ru-MD"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16369549"/>
                  </a:ext>
                </a:extLst>
              </a:tr>
              <a:tr h="238778">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2.</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Analiza și aprobarea tematicii practicii în producție</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Dezbateri</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Decembrie</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Maiștrii-instructori</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 </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40852176"/>
                  </a:ext>
                </a:extLst>
              </a:tr>
              <a:tr h="492414">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3.</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Absenteismul, abandonul școlar, cauze și soluții pentru micșorarea numărului absențelor nemotivate</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Analiză, discuții, propuneri</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Decembrie</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Membrii comisiei</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 </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96024642"/>
                  </a:ext>
                </a:extLst>
              </a:tr>
              <a:tr h="492414">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4.</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Elaborarea și coordonarea planului de desfășurare a Decadei Disciplini tehnice</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Atelier de lucru</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Decembrie</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Membrii comisiei</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dirty="0">
                          <a:effectLst/>
                          <a:latin typeface="Calibri" panose="020F0502020204030204" pitchFamily="34" charset="0"/>
                          <a:ea typeface="Times New Roman" panose="02020603050405020304" pitchFamily="18" charset="0"/>
                          <a:cs typeface="Times New Roman" panose="02020603050405020304" pitchFamily="18" charset="0"/>
                        </a:rPr>
                        <a:t>23.12.2022 </a:t>
                      </a:r>
                      <a:endParaRPr lang="ru-MD"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77078184"/>
                  </a:ext>
                </a:extLst>
              </a:tr>
              <a:tr h="238778">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5.</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Diverse</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 </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 </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 </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ru-MD"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34919279"/>
                  </a:ext>
                </a:extLst>
              </a:tr>
            </a:tbl>
          </a:graphicData>
        </a:graphic>
      </p:graphicFrame>
      <p:sp>
        <p:nvSpPr>
          <p:cNvPr id="5" name="Rectangle 1">
            <a:extLst>
              <a:ext uri="{FF2B5EF4-FFF2-40B4-BE49-F238E27FC236}">
                <a16:creationId xmlns:a16="http://schemas.microsoft.com/office/drawing/2014/main" id="{30A55A0C-C13E-4741-B497-FD799BB1C19D}"/>
              </a:ext>
            </a:extLst>
          </p:cNvPr>
          <p:cNvSpPr>
            <a:spLocks noChangeArrowheads="1"/>
          </p:cNvSpPr>
          <p:nvPr/>
        </p:nvSpPr>
        <p:spPr bwMode="auto">
          <a:xfrm>
            <a:off x="5577836" y="3845971"/>
            <a:ext cx="103632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MD" sz="1400" b="1"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ȘEDINȚA I</a:t>
            </a:r>
            <a:r>
              <a:rPr lang="ro-MD" altLang="ru-MD" sz="1400" b="1" dirty="0">
                <a:latin typeface="Calibri" panose="020F0502020204030204" pitchFamily="34" charset="0"/>
                <a:ea typeface="Times New Roman" panose="02020603050405020304" pitchFamily="18" charset="0"/>
                <a:cs typeface="Times New Roman" panose="02020603050405020304" pitchFamily="18" charset="0"/>
              </a:rPr>
              <a:t>V</a:t>
            </a:r>
            <a:endParaRPr kumimoji="0" lang="ru-RU" altLang="ru-MD"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MD"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MD" sz="1800" b="0" i="0" u="none" strike="noStrike" cap="none" normalizeH="0" baseline="0" dirty="0">
              <a:ln>
                <a:noFill/>
              </a:ln>
              <a:solidFill>
                <a:schemeClr val="tx1"/>
              </a:solidFill>
              <a:effectLst/>
              <a:latin typeface="Arial" panose="020B0604020202020204" pitchFamily="34" charset="0"/>
            </a:endParaRPr>
          </a:p>
        </p:txBody>
      </p:sp>
      <p:sp>
        <p:nvSpPr>
          <p:cNvPr id="6" name="Rectangle 1">
            <a:extLst>
              <a:ext uri="{FF2B5EF4-FFF2-40B4-BE49-F238E27FC236}">
                <a16:creationId xmlns:a16="http://schemas.microsoft.com/office/drawing/2014/main" id="{B10C4713-D32C-47A1-8436-E806E6C655A2}"/>
              </a:ext>
            </a:extLst>
          </p:cNvPr>
          <p:cNvSpPr>
            <a:spLocks noChangeArrowheads="1"/>
          </p:cNvSpPr>
          <p:nvPr/>
        </p:nvSpPr>
        <p:spPr bwMode="auto">
          <a:xfrm>
            <a:off x="5384799" y="349725"/>
            <a:ext cx="103632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MD" sz="1400" b="1"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ȘEDINȚA III</a:t>
            </a:r>
            <a:endParaRPr kumimoji="0" lang="ru-RU" altLang="ru-MD"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MD"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MD"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0293774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1">
                <a:lumMod val="40000"/>
                <a:lumOff val="6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graphicFrame>
        <p:nvGraphicFramePr>
          <p:cNvPr id="3" name="Таблица 2">
            <a:extLst>
              <a:ext uri="{FF2B5EF4-FFF2-40B4-BE49-F238E27FC236}">
                <a16:creationId xmlns:a16="http://schemas.microsoft.com/office/drawing/2014/main" id="{9D71889D-56AF-417A-AFFE-45048B45D868}"/>
              </a:ext>
            </a:extLst>
          </p:cNvPr>
          <p:cNvGraphicFramePr>
            <a:graphicFrameLocks noGrp="1"/>
          </p:cNvGraphicFramePr>
          <p:nvPr>
            <p:extLst>
              <p:ext uri="{D42A27DB-BD31-4B8C-83A1-F6EECF244321}">
                <p14:modId xmlns:p14="http://schemas.microsoft.com/office/powerpoint/2010/main" val="342829748"/>
              </p:ext>
            </p:extLst>
          </p:nvPr>
        </p:nvGraphicFramePr>
        <p:xfrm>
          <a:off x="936149" y="837533"/>
          <a:ext cx="10319701" cy="2845816"/>
        </p:xfrm>
        <a:graphic>
          <a:graphicData uri="http://schemas.openxmlformats.org/drawingml/2006/table">
            <a:tbl>
              <a:tblPr firstRow="1" firstCol="1" bandRow="1"/>
              <a:tblGrid>
                <a:gridCol w="398097">
                  <a:extLst>
                    <a:ext uri="{9D8B030D-6E8A-4147-A177-3AD203B41FA5}">
                      <a16:colId xmlns:a16="http://schemas.microsoft.com/office/drawing/2014/main" val="876202142"/>
                    </a:ext>
                  </a:extLst>
                </a:gridCol>
                <a:gridCol w="3503342">
                  <a:extLst>
                    <a:ext uri="{9D8B030D-6E8A-4147-A177-3AD203B41FA5}">
                      <a16:colId xmlns:a16="http://schemas.microsoft.com/office/drawing/2014/main" val="4284640551"/>
                    </a:ext>
                  </a:extLst>
                </a:gridCol>
                <a:gridCol w="2150031">
                  <a:extLst>
                    <a:ext uri="{9D8B030D-6E8A-4147-A177-3AD203B41FA5}">
                      <a16:colId xmlns:a16="http://schemas.microsoft.com/office/drawing/2014/main" val="1751135436"/>
                    </a:ext>
                  </a:extLst>
                </a:gridCol>
                <a:gridCol w="1484174">
                  <a:extLst>
                    <a:ext uri="{9D8B030D-6E8A-4147-A177-3AD203B41FA5}">
                      <a16:colId xmlns:a16="http://schemas.microsoft.com/office/drawing/2014/main" val="1276924301"/>
                    </a:ext>
                  </a:extLst>
                </a:gridCol>
                <a:gridCol w="1392356">
                  <a:extLst>
                    <a:ext uri="{9D8B030D-6E8A-4147-A177-3AD203B41FA5}">
                      <a16:colId xmlns:a16="http://schemas.microsoft.com/office/drawing/2014/main" val="3073190372"/>
                    </a:ext>
                  </a:extLst>
                </a:gridCol>
                <a:gridCol w="1391701">
                  <a:extLst>
                    <a:ext uri="{9D8B030D-6E8A-4147-A177-3AD203B41FA5}">
                      <a16:colId xmlns:a16="http://schemas.microsoft.com/office/drawing/2014/main" val="3077914464"/>
                    </a:ext>
                  </a:extLst>
                </a:gridCol>
              </a:tblGrid>
              <a:tr h="0">
                <a:tc>
                  <a:txBody>
                    <a:bodyPr/>
                    <a:lstStyle/>
                    <a:p>
                      <a:pPr algn="ctr">
                        <a:lnSpc>
                          <a:spcPct val="115000"/>
                        </a:lnSpc>
                        <a:spcAft>
                          <a:spcPts val="0"/>
                        </a:spcAft>
                      </a:pPr>
                      <a:r>
                        <a:rPr lang="ro-MD" sz="1200" b="1">
                          <a:effectLst/>
                          <a:latin typeface="Calibri" panose="020F0502020204030204" pitchFamily="34" charset="0"/>
                          <a:ea typeface="Times New Roman" panose="02020603050405020304" pitchFamily="18" charset="0"/>
                          <a:cs typeface="Times New Roman" panose="02020603050405020304" pitchFamily="18" charset="0"/>
                        </a:rPr>
                        <a:t>N/o</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b="1">
                          <a:effectLst/>
                          <a:latin typeface="Calibri" panose="020F0502020204030204" pitchFamily="34" charset="0"/>
                          <a:ea typeface="Times New Roman" panose="02020603050405020304" pitchFamily="18" charset="0"/>
                          <a:cs typeface="Times New Roman" panose="02020603050405020304" pitchFamily="18" charset="0"/>
                        </a:rPr>
                        <a:t>Tematica ședințelor</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b="1">
                          <a:effectLst/>
                          <a:latin typeface="Calibri" panose="020F0502020204030204" pitchFamily="34" charset="0"/>
                          <a:ea typeface="Times New Roman" panose="02020603050405020304" pitchFamily="18" charset="0"/>
                          <a:cs typeface="Times New Roman" panose="02020603050405020304" pitchFamily="18" charset="0"/>
                        </a:rPr>
                        <a:t>Forma de activitate</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b="1">
                          <a:effectLst/>
                          <a:latin typeface="Calibri" panose="020F0502020204030204" pitchFamily="34" charset="0"/>
                          <a:ea typeface="Times New Roman" panose="02020603050405020304" pitchFamily="18" charset="0"/>
                          <a:cs typeface="Times New Roman" panose="02020603050405020304" pitchFamily="18" charset="0"/>
                        </a:rPr>
                        <a:t>Termen de realizare</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b="1">
                          <a:effectLst/>
                          <a:latin typeface="Calibri" panose="020F0502020204030204" pitchFamily="34" charset="0"/>
                          <a:ea typeface="Times New Roman" panose="02020603050405020304" pitchFamily="18" charset="0"/>
                          <a:cs typeface="Times New Roman" panose="02020603050405020304" pitchFamily="18" charset="0"/>
                        </a:rPr>
                        <a:t>Responsabili </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b="1">
                          <a:effectLst/>
                          <a:latin typeface="Calibri" panose="020F0502020204030204" pitchFamily="34" charset="0"/>
                          <a:ea typeface="Times New Roman" panose="02020603050405020304" pitchFamily="18" charset="0"/>
                          <a:cs typeface="Times New Roman" panose="02020603050405020304" pitchFamily="18" charset="0"/>
                        </a:rPr>
                        <a:t>Notă de realizare</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49678322"/>
                  </a:ext>
                </a:extLst>
              </a:tr>
              <a:tr h="0">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1.</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Analiza lecțiilor publice asistate în cadrul decadei</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Analiză, sinteză</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Ianuarie </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Membrii comisiei</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 </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0988966"/>
                  </a:ext>
                </a:extLst>
              </a:tr>
              <a:tr h="388620">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2.</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Analiza rezultatelor elevilor din grupele absolvente obținute la concursul: „Cel mai bun în meserie”</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Analiză, sinteză</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Ianuarie</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Membrii comisiei</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100" dirty="0">
                          <a:effectLst/>
                          <a:latin typeface="Calibri" panose="020F0502020204030204" pitchFamily="34" charset="0"/>
                          <a:ea typeface="Times New Roman" panose="02020603050405020304" pitchFamily="18" charset="0"/>
                          <a:cs typeface="Times New Roman" panose="02020603050405020304" pitchFamily="18" charset="0"/>
                        </a:rPr>
                        <a:t>16.02.2023</a:t>
                      </a:r>
                      <a:endParaRPr lang="ru-MD"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12599521"/>
                  </a:ext>
                </a:extLst>
              </a:tr>
              <a:tr h="358140">
                <a:tc>
                  <a:txBody>
                    <a:bodyPr/>
                    <a:lstStyle/>
                    <a:p>
                      <a:pPr algn="ctr">
                        <a:lnSpc>
                          <a:spcPct val="115000"/>
                        </a:lnSpc>
                        <a:spcAft>
                          <a:spcPts val="0"/>
                        </a:spcAft>
                      </a:pPr>
                      <a:r>
                        <a:rPr lang="ro-MD" sz="1200" dirty="0">
                          <a:effectLst/>
                          <a:latin typeface="Calibri" panose="020F0502020204030204" pitchFamily="34" charset="0"/>
                          <a:ea typeface="Times New Roman" panose="02020603050405020304" pitchFamily="18" charset="0"/>
                          <a:cs typeface="Times New Roman" panose="02020603050405020304" pitchFamily="18" charset="0"/>
                        </a:rPr>
                        <a:t>3.</a:t>
                      </a:r>
                      <a:endParaRPr lang="ru-MD"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Raportul despre desfășurarea activităților din cadrul Decadei Disciplini tehnice</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Sinteză, păreri</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Ianuarie </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Șeful comisiei</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 </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3355437"/>
                  </a:ext>
                </a:extLst>
              </a:tr>
              <a:tr h="0">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4.</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Metodologia de alcătuire a testelor pentru examenele de calificare în grupele absolvente</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Analiză dezbateri</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Ianuarie</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Membrii comisiei</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 </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28257295"/>
                  </a:ext>
                </a:extLst>
              </a:tr>
              <a:tr h="0">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5.</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dirty="0">
                          <a:effectLst/>
                          <a:latin typeface="Calibri" panose="020F0502020204030204" pitchFamily="34" charset="0"/>
                          <a:ea typeface="Times New Roman" panose="02020603050405020304" pitchFamily="18" charset="0"/>
                          <a:cs typeface="Times New Roman" panose="02020603050405020304" pitchFamily="18" charset="0"/>
                        </a:rPr>
                        <a:t>Metodologia alcătuirii evaluărilor sumative la disciplinele de specialitate. Analiza și aprobarea evaluărilor sumative la ITM și ITP </a:t>
                      </a:r>
                      <a:endParaRPr lang="ru-MD"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Analiză, sinteză</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Ianuarie </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Șeful comisiei</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Membrii comisiei</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 </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75800405"/>
                  </a:ext>
                </a:extLst>
              </a:tr>
              <a:tr h="0">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6</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Analiza tematicii practicii în producție/de ucenicie</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Analiză, sinteză</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Ianuarie </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Șeful comisiei</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Membrii comisiei</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 </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96386683"/>
                  </a:ext>
                </a:extLst>
              </a:tr>
              <a:tr h="0">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7.</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Diverse</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 </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 </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 </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ru-MD"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73940916"/>
                  </a:ext>
                </a:extLst>
              </a:tr>
            </a:tbl>
          </a:graphicData>
        </a:graphic>
      </p:graphicFrame>
      <p:graphicFrame>
        <p:nvGraphicFramePr>
          <p:cNvPr id="4" name="Таблица 3">
            <a:extLst>
              <a:ext uri="{FF2B5EF4-FFF2-40B4-BE49-F238E27FC236}">
                <a16:creationId xmlns:a16="http://schemas.microsoft.com/office/drawing/2014/main" id="{28297CE2-D9A5-4FBF-B976-6E38F01449CE}"/>
              </a:ext>
            </a:extLst>
          </p:cNvPr>
          <p:cNvGraphicFramePr>
            <a:graphicFrameLocks noGrp="1"/>
          </p:cNvGraphicFramePr>
          <p:nvPr>
            <p:extLst>
              <p:ext uri="{D42A27DB-BD31-4B8C-83A1-F6EECF244321}">
                <p14:modId xmlns:p14="http://schemas.microsoft.com/office/powerpoint/2010/main" val="82418756"/>
              </p:ext>
            </p:extLst>
          </p:nvPr>
        </p:nvGraphicFramePr>
        <p:xfrm>
          <a:off x="843280" y="4345019"/>
          <a:ext cx="10319700" cy="2239518"/>
        </p:xfrm>
        <a:graphic>
          <a:graphicData uri="http://schemas.openxmlformats.org/drawingml/2006/table">
            <a:tbl>
              <a:tblPr firstRow="1" firstCol="1" bandRow="1"/>
              <a:tblGrid>
                <a:gridCol w="265145">
                  <a:extLst>
                    <a:ext uri="{9D8B030D-6E8A-4147-A177-3AD203B41FA5}">
                      <a16:colId xmlns:a16="http://schemas.microsoft.com/office/drawing/2014/main" val="581217701"/>
                    </a:ext>
                  </a:extLst>
                </a:gridCol>
                <a:gridCol w="3857851">
                  <a:extLst>
                    <a:ext uri="{9D8B030D-6E8A-4147-A177-3AD203B41FA5}">
                      <a16:colId xmlns:a16="http://schemas.microsoft.com/office/drawing/2014/main" val="319679916"/>
                    </a:ext>
                  </a:extLst>
                </a:gridCol>
                <a:gridCol w="2175580">
                  <a:extLst>
                    <a:ext uri="{9D8B030D-6E8A-4147-A177-3AD203B41FA5}">
                      <a16:colId xmlns:a16="http://schemas.microsoft.com/office/drawing/2014/main" val="2856297733"/>
                    </a:ext>
                  </a:extLst>
                </a:gridCol>
                <a:gridCol w="1053600">
                  <a:extLst>
                    <a:ext uri="{9D8B030D-6E8A-4147-A177-3AD203B41FA5}">
                      <a16:colId xmlns:a16="http://schemas.microsoft.com/office/drawing/2014/main" val="2871098568"/>
                    </a:ext>
                  </a:extLst>
                </a:gridCol>
                <a:gridCol w="1608944">
                  <a:extLst>
                    <a:ext uri="{9D8B030D-6E8A-4147-A177-3AD203B41FA5}">
                      <a16:colId xmlns:a16="http://schemas.microsoft.com/office/drawing/2014/main" val="2704774598"/>
                    </a:ext>
                  </a:extLst>
                </a:gridCol>
                <a:gridCol w="1358580">
                  <a:extLst>
                    <a:ext uri="{9D8B030D-6E8A-4147-A177-3AD203B41FA5}">
                      <a16:colId xmlns:a16="http://schemas.microsoft.com/office/drawing/2014/main" val="3974765482"/>
                    </a:ext>
                  </a:extLst>
                </a:gridCol>
              </a:tblGrid>
              <a:tr h="0">
                <a:tc>
                  <a:txBody>
                    <a:bodyPr/>
                    <a:lstStyle/>
                    <a:p>
                      <a:pPr algn="ctr">
                        <a:lnSpc>
                          <a:spcPct val="115000"/>
                        </a:lnSpc>
                        <a:spcAft>
                          <a:spcPts val="0"/>
                        </a:spcAft>
                      </a:pPr>
                      <a:r>
                        <a:rPr lang="ro-MD" sz="1200" b="1">
                          <a:effectLst/>
                          <a:latin typeface="Calibri" panose="020F0502020204030204" pitchFamily="34" charset="0"/>
                          <a:ea typeface="Times New Roman" panose="02020603050405020304" pitchFamily="18" charset="0"/>
                          <a:cs typeface="Times New Roman" panose="02020603050405020304" pitchFamily="18" charset="0"/>
                        </a:rPr>
                        <a:t>N/o </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b="1">
                          <a:effectLst/>
                          <a:latin typeface="Calibri" panose="020F0502020204030204" pitchFamily="34" charset="0"/>
                          <a:ea typeface="Times New Roman" panose="02020603050405020304" pitchFamily="18" charset="0"/>
                          <a:cs typeface="Times New Roman" panose="02020603050405020304" pitchFamily="18" charset="0"/>
                        </a:rPr>
                        <a:t>Tematica ședințelor</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b="1">
                          <a:effectLst/>
                          <a:latin typeface="Calibri" panose="020F0502020204030204" pitchFamily="34" charset="0"/>
                          <a:ea typeface="Times New Roman" panose="02020603050405020304" pitchFamily="18" charset="0"/>
                          <a:cs typeface="Times New Roman" panose="02020603050405020304" pitchFamily="18" charset="0"/>
                        </a:rPr>
                        <a:t>Forma de activitate</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b="1">
                          <a:effectLst/>
                          <a:latin typeface="Calibri" panose="020F0502020204030204" pitchFamily="34" charset="0"/>
                          <a:ea typeface="Times New Roman" panose="02020603050405020304" pitchFamily="18" charset="0"/>
                          <a:cs typeface="Times New Roman" panose="02020603050405020304" pitchFamily="18" charset="0"/>
                        </a:rPr>
                        <a:t>Termen de realizare</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b="1">
                          <a:effectLst/>
                          <a:latin typeface="Calibri" panose="020F0502020204030204" pitchFamily="34" charset="0"/>
                          <a:ea typeface="Times New Roman" panose="02020603050405020304" pitchFamily="18" charset="0"/>
                          <a:cs typeface="Times New Roman" panose="02020603050405020304" pitchFamily="18" charset="0"/>
                        </a:rPr>
                        <a:t>Responsabilitate </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b="1">
                          <a:effectLst/>
                          <a:latin typeface="Calibri" panose="020F0502020204030204" pitchFamily="34" charset="0"/>
                          <a:ea typeface="Times New Roman" panose="02020603050405020304" pitchFamily="18" charset="0"/>
                          <a:cs typeface="Times New Roman" panose="02020603050405020304" pitchFamily="18" charset="0"/>
                        </a:rPr>
                        <a:t>Notă de realizare</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71866553"/>
                  </a:ext>
                </a:extLst>
              </a:tr>
              <a:tr h="0">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1.</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Analiza lecțiilor asistate</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Analiză</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Martie </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Membrii comisiei</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dirty="0">
                          <a:effectLst/>
                          <a:latin typeface="Calibri" panose="020F0502020204030204" pitchFamily="34" charset="0"/>
                          <a:ea typeface="Times New Roman" panose="02020603050405020304" pitchFamily="18" charset="0"/>
                          <a:cs typeface="Times New Roman" panose="02020603050405020304" pitchFamily="18" charset="0"/>
                        </a:rPr>
                        <a:t>24.03.2023 </a:t>
                      </a:r>
                      <a:endParaRPr lang="ru-MD"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58900060"/>
                  </a:ext>
                </a:extLst>
              </a:tr>
              <a:tr h="0">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2.</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Modalități de promovare a meseriilor din cadrul comisiei metodice: disciplini tehnice (ziua ușilor deschise)</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Dezbateri,propuneri</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Martie</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Membrii comisiei</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 </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34841832"/>
                  </a:ext>
                </a:extLst>
              </a:tr>
              <a:tr h="0">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3.</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Analiza și coordonarea testelor pentru examenul de calificare la grupele absolvente</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Atelier de lucru</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Martie</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Membrii comisiei</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 </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30806764"/>
                  </a:ext>
                </a:extLst>
              </a:tr>
              <a:tr h="0">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4.</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Acțiuni pentru orientarea profesională a elevilor din gimnazii și licee</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Masă rotundă</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Martie</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Membrii comisiei</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 </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92594914"/>
                  </a:ext>
                </a:extLst>
              </a:tr>
              <a:tr h="0">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5.</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Diverse</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 </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 </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 </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ru-MD"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05028953"/>
                  </a:ext>
                </a:extLst>
              </a:tr>
            </a:tbl>
          </a:graphicData>
        </a:graphic>
      </p:graphicFrame>
      <p:sp>
        <p:nvSpPr>
          <p:cNvPr id="5" name="Rectangle 1">
            <a:extLst>
              <a:ext uri="{FF2B5EF4-FFF2-40B4-BE49-F238E27FC236}">
                <a16:creationId xmlns:a16="http://schemas.microsoft.com/office/drawing/2014/main" id="{149E5992-147C-4F3F-B2A3-057E545769E1}"/>
              </a:ext>
            </a:extLst>
          </p:cNvPr>
          <p:cNvSpPr>
            <a:spLocks noChangeArrowheads="1"/>
          </p:cNvSpPr>
          <p:nvPr/>
        </p:nvSpPr>
        <p:spPr bwMode="auto">
          <a:xfrm>
            <a:off x="5347018" y="529906"/>
            <a:ext cx="210640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MD" sz="1400" b="1"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ȘEDINȚA V</a:t>
            </a:r>
            <a:endParaRPr kumimoji="0" lang="ru-RU" altLang="ru-MD"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MD" sz="1800" b="0" i="0" u="none" strike="noStrike" cap="none" normalizeH="0" baseline="0" dirty="0">
              <a:ln>
                <a:noFill/>
              </a:ln>
              <a:solidFill>
                <a:schemeClr val="tx1"/>
              </a:solidFill>
              <a:effectLst/>
              <a:latin typeface="Arial" panose="020B0604020202020204" pitchFamily="34" charset="0"/>
            </a:endParaRPr>
          </a:p>
        </p:txBody>
      </p:sp>
      <p:sp>
        <p:nvSpPr>
          <p:cNvPr id="6" name="Rectangle 1">
            <a:extLst>
              <a:ext uri="{FF2B5EF4-FFF2-40B4-BE49-F238E27FC236}">
                <a16:creationId xmlns:a16="http://schemas.microsoft.com/office/drawing/2014/main" id="{18D81D54-ADE7-44A2-9C74-FD345D778E9E}"/>
              </a:ext>
            </a:extLst>
          </p:cNvPr>
          <p:cNvSpPr>
            <a:spLocks noChangeArrowheads="1"/>
          </p:cNvSpPr>
          <p:nvPr/>
        </p:nvSpPr>
        <p:spPr bwMode="auto">
          <a:xfrm>
            <a:off x="5329556" y="3764657"/>
            <a:ext cx="206862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MD" sz="1400" b="1"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ȘEDINȚA V</a:t>
            </a:r>
            <a:r>
              <a:rPr kumimoji="0" lang="ro-MD" altLang="ru-MD" sz="1400" b="1"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I</a:t>
            </a:r>
            <a:endParaRPr kumimoji="0" lang="ru-RU" altLang="ru-MD"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MD"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6243274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1">
                <a:lumMod val="40000"/>
                <a:lumOff val="6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graphicFrame>
        <p:nvGraphicFramePr>
          <p:cNvPr id="3" name="Таблица 2">
            <a:extLst>
              <a:ext uri="{FF2B5EF4-FFF2-40B4-BE49-F238E27FC236}">
                <a16:creationId xmlns:a16="http://schemas.microsoft.com/office/drawing/2014/main" id="{3ADD1919-7690-47D4-85E7-E16EF68F04FC}"/>
              </a:ext>
            </a:extLst>
          </p:cNvPr>
          <p:cNvGraphicFramePr>
            <a:graphicFrameLocks noGrp="1"/>
          </p:cNvGraphicFramePr>
          <p:nvPr>
            <p:extLst>
              <p:ext uri="{D42A27DB-BD31-4B8C-83A1-F6EECF244321}">
                <p14:modId xmlns:p14="http://schemas.microsoft.com/office/powerpoint/2010/main" val="993233945"/>
              </p:ext>
            </p:extLst>
          </p:nvPr>
        </p:nvGraphicFramePr>
        <p:xfrm>
          <a:off x="1100137" y="1445578"/>
          <a:ext cx="9991725" cy="2635504"/>
        </p:xfrm>
        <a:graphic>
          <a:graphicData uri="http://schemas.openxmlformats.org/drawingml/2006/table">
            <a:tbl>
              <a:tblPr firstRow="1" firstCol="1" bandRow="1"/>
              <a:tblGrid>
                <a:gridCol w="385445">
                  <a:extLst>
                    <a:ext uri="{9D8B030D-6E8A-4147-A177-3AD203B41FA5}">
                      <a16:colId xmlns:a16="http://schemas.microsoft.com/office/drawing/2014/main" val="1731765616"/>
                    </a:ext>
                  </a:extLst>
                </a:gridCol>
                <a:gridCol w="3499485">
                  <a:extLst>
                    <a:ext uri="{9D8B030D-6E8A-4147-A177-3AD203B41FA5}">
                      <a16:colId xmlns:a16="http://schemas.microsoft.com/office/drawing/2014/main" val="781560456"/>
                    </a:ext>
                  </a:extLst>
                </a:gridCol>
                <a:gridCol w="1974215">
                  <a:extLst>
                    <a:ext uri="{9D8B030D-6E8A-4147-A177-3AD203B41FA5}">
                      <a16:colId xmlns:a16="http://schemas.microsoft.com/office/drawing/2014/main" val="7482085"/>
                    </a:ext>
                  </a:extLst>
                </a:gridCol>
                <a:gridCol w="1437005">
                  <a:extLst>
                    <a:ext uri="{9D8B030D-6E8A-4147-A177-3AD203B41FA5}">
                      <a16:colId xmlns:a16="http://schemas.microsoft.com/office/drawing/2014/main" val="2674689659"/>
                    </a:ext>
                  </a:extLst>
                </a:gridCol>
                <a:gridCol w="1348105">
                  <a:extLst>
                    <a:ext uri="{9D8B030D-6E8A-4147-A177-3AD203B41FA5}">
                      <a16:colId xmlns:a16="http://schemas.microsoft.com/office/drawing/2014/main" val="1812354937"/>
                    </a:ext>
                  </a:extLst>
                </a:gridCol>
                <a:gridCol w="1347470">
                  <a:extLst>
                    <a:ext uri="{9D8B030D-6E8A-4147-A177-3AD203B41FA5}">
                      <a16:colId xmlns:a16="http://schemas.microsoft.com/office/drawing/2014/main" val="2486792483"/>
                    </a:ext>
                  </a:extLst>
                </a:gridCol>
              </a:tblGrid>
              <a:tr h="0">
                <a:tc>
                  <a:txBody>
                    <a:bodyPr/>
                    <a:lstStyle/>
                    <a:p>
                      <a:pPr algn="ctr">
                        <a:lnSpc>
                          <a:spcPct val="115000"/>
                        </a:lnSpc>
                        <a:spcAft>
                          <a:spcPts val="0"/>
                        </a:spcAft>
                      </a:pPr>
                      <a:r>
                        <a:rPr lang="ro-MD" sz="1200" b="1">
                          <a:effectLst/>
                          <a:latin typeface="Calibri" panose="020F0502020204030204" pitchFamily="34" charset="0"/>
                          <a:ea typeface="Times New Roman" panose="02020603050405020304" pitchFamily="18" charset="0"/>
                          <a:cs typeface="Times New Roman" panose="02020603050405020304" pitchFamily="18" charset="0"/>
                        </a:rPr>
                        <a:t>N/o</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b="1">
                          <a:effectLst/>
                          <a:latin typeface="Calibri" panose="020F0502020204030204" pitchFamily="34" charset="0"/>
                          <a:ea typeface="Times New Roman" panose="02020603050405020304" pitchFamily="18" charset="0"/>
                          <a:cs typeface="Times New Roman" panose="02020603050405020304" pitchFamily="18" charset="0"/>
                        </a:rPr>
                        <a:t>Tematica ședințelor</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b="1">
                          <a:effectLst/>
                          <a:latin typeface="Calibri" panose="020F0502020204030204" pitchFamily="34" charset="0"/>
                          <a:ea typeface="Times New Roman" panose="02020603050405020304" pitchFamily="18" charset="0"/>
                          <a:cs typeface="Times New Roman" panose="02020603050405020304" pitchFamily="18" charset="0"/>
                        </a:rPr>
                        <a:t>Forma de activitate</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b="1">
                          <a:effectLst/>
                          <a:latin typeface="Calibri" panose="020F0502020204030204" pitchFamily="34" charset="0"/>
                          <a:ea typeface="Times New Roman" panose="02020603050405020304" pitchFamily="18" charset="0"/>
                          <a:cs typeface="Times New Roman" panose="02020603050405020304" pitchFamily="18" charset="0"/>
                        </a:rPr>
                        <a:t>Termen de realizare</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b="1">
                          <a:effectLst/>
                          <a:latin typeface="Calibri" panose="020F0502020204030204" pitchFamily="34" charset="0"/>
                          <a:ea typeface="Times New Roman" panose="02020603050405020304" pitchFamily="18" charset="0"/>
                          <a:cs typeface="Times New Roman" panose="02020603050405020304" pitchFamily="18" charset="0"/>
                        </a:rPr>
                        <a:t>Responsabili </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b="1">
                          <a:effectLst/>
                          <a:latin typeface="Calibri" panose="020F0502020204030204" pitchFamily="34" charset="0"/>
                          <a:ea typeface="Times New Roman" panose="02020603050405020304" pitchFamily="18" charset="0"/>
                          <a:cs typeface="Times New Roman" panose="02020603050405020304" pitchFamily="18" charset="0"/>
                        </a:rPr>
                        <a:t>Notă de realizare</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12034844"/>
                  </a:ext>
                </a:extLst>
              </a:tr>
              <a:tr h="0">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1.</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Analiza și coordonarea testelor pentru examenul de calificare la grupele absolvente</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Analiză, propuneri</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Mai</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Membrii grupului de lucru</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12.05.2023</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48727482"/>
                  </a:ext>
                </a:extLst>
              </a:tr>
              <a:tr h="0">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2.</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dirty="0">
                          <a:effectLst/>
                          <a:latin typeface="Calibri" panose="020F0502020204030204" pitchFamily="34" charset="0"/>
                          <a:ea typeface="Times New Roman" panose="02020603050405020304" pitchFamily="18" charset="0"/>
                          <a:cs typeface="Times New Roman" panose="02020603050405020304" pitchFamily="18" charset="0"/>
                        </a:rPr>
                        <a:t>Raportul maiștrilor –instructori referitor la desfășurarea practicii în producție</a:t>
                      </a:r>
                      <a:endParaRPr lang="ru-MD"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Dezbateri, propuneri</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Mai</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Maiștri-instructori</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 </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48379682"/>
                  </a:ext>
                </a:extLst>
              </a:tr>
              <a:tr h="0">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3.</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Acțiuni pentru îmbunătățirea reușitei elevilor</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Analiză, masă rotundă</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Mai</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Membrii comisiei</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 </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38770985"/>
                  </a:ext>
                </a:extLst>
              </a:tr>
              <a:tr h="0">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4.</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Evaluarea activității catedrei metodice pentru anul de studii 2022-2023 prin metoda SWOT</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Sinteză</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Mai</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Șeful comisiei</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 </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77382857"/>
                  </a:ext>
                </a:extLst>
              </a:tr>
              <a:tr h="0">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5.</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Schițarea obiectivelor comisiei metodice Disciplini tehnice pentru anul de studiu 2023-2024</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Atelier de lucru</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Mai </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Membrii comisiei</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 </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64766784"/>
                  </a:ext>
                </a:extLst>
              </a:tr>
              <a:tr h="0">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6.</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Ghidarea traseului profesional al</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absolvenților din IPȘP Orhei</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Masă rotundă </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Mai </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Elevii, membrii comisiei</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 </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90749618"/>
                  </a:ext>
                </a:extLst>
              </a:tr>
              <a:tr h="0">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7.</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Diverse</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 </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 </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a:effectLst/>
                          <a:latin typeface="Calibri" panose="020F0502020204030204" pitchFamily="34" charset="0"/>
                          <a:ea typeface="Times New Roman" panose="02020603050405020304" pitchFamily="18" charset="0"/>
                          <a:cs typeface="Times New Roman" panose="02020603050405020304" pitchFamily="18" charset="0"/>
                        </a:rPr>
                        <a:t> </a:t>
                      </a:r>
                      <a:endParaRPr lang="ru-MD"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MD" sz="12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ru-MD"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18158101"/>
                  </a:ext>
                </a:extLst>
              </a:tr>
            </a:tbl>
          </a:graphicData>
        </a:graphic>
      </p:graphicFrame>
      <p:sp>
        <p:nvSpPr>
          <p:cNvPr id="4" name="Rectangle 1">
            <a:extLst>
              <a:ext uri="{FF2B5EF4-FFF2-40B4-BE49-F238E27FC236}">
                <a16:creationId xmlns:a16="http://schemas.microsoft.com/office/drawing/2014/main" id="{A98F2804-77EA-4541-AF4B-CB6A8623808A}"/>
              </a:ext>
            </a:extLst>
          </p:cNvPr>
          <p:cNvSpPr>
            <a:spLocks noChangeArrowheads="1"/>
          </p:cNvSpPr>
          <p:nvPr/>
        </p:nvSpPr>
        <p:spPr bwMode="auto">
          <a:xfrm>
            <a:off x="-271462" y="68802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MD" sz="1400" b="1"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ȘEDINȚA VII</a:t>
            </a:r>
            <a:endParaRPr kumimoji="0" lang="ru-RU" altLang="ru-MD"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7798877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75E4D2E-6F65-4096-9DC8-D40A35A62F12}"/>
              </a:ext>
            </a:extLst>
          </p:cNvPr>
          <p:cNvSpPr>
            <a:spLocks noGrp="1"/>
          </p:cNvSpPr>
          <p:nvPr>
            <p:ph type="title"/>
          </p:nvPr>
        </p:nvSpPr>
        <p:spPr>
          <a:xfrm>
            <a:off x="583894" y="297455"/>
            <a:ext cx="11204153" cy="2566931"/>
          </a:xfrm>
        </p:spPr>
        <p:txBody>
          <a:bodyPr>
            <a:normAutofit fontScale="90000"/>
          </a:bodyPr>
          <a:lstStyle/>
          <a:p>
            <a:r>
              <a:rPr lang="ro-MD" sz="4000" dirty="0">
                <a:ln>
                  <a:solidFill>
                    <a:schemeClr val="accent1">
                      <a:lumMod val="75000"/>
                    </a:schemeClr>
                  </a:solidFill>
                </a:ln>
              </a:rPr>
              <a:t>Decada comisiei metodice:  ” disciplini tehnice ” s-a petrecut în perioada </a:t>
            </a:r>
            <a:r>
              <a:rPr lang="ro-RO" sz="4000" b="1" i="1" dirty="0">
                <a:ln>
                  <a:solidFill>
                    <a:schemeClr val="accent1">
                      <a:lumMod val="75000"/>
                    </a:schemeClr>
                  </a:solidFill>
                </a:ln>
              </a:rPr>
              <a:t>30.01.2023 – 10.02.2023</a:t>
            </a:r>
            <a:br>
              <a:rPr lang="ro-RO" b="1" i="1" dirty="0">
                <a:ln>
                  <a:solidFill>
                    <a:schemeClr val="accent1">
                      <a:lumMod val="75000"/>
                    </a:schemeClr>
                  </a:solidFill>
                </a:ln>
              </a:rPr>
            </a:br>
            <a:br>
              <a:rPr lang="ro-RO" b="1" i="1" dirty="0">
                <a:ln>
                  <a:solidFill>
                    <a:schemeClr val="accent1">
                      <a:lumMod val="75000"/>
                    </a:schemeClr>
                  </a:solidFill>
                </a:ln>
              </a:rPr>
            </a:br>
            <a:r>
              <a:rPr lang="ro-RO" sz="2400" b="1" i="1" dirty="0">
                <a:ln>
                  <a:solidFill>
                    <a:schemeClr val="accent1">
                      <a:lumMod val="60000"/>
                      <a:lumOff val="40000"/>
                    </a:schemeClr>
                  </a:solidFill>
                </a:ln>
              </a:rPr>
              <a:t>deschiderea la data de </a:t>
            </a:r>
            <a:r>
              <a:rPr lang="ro-RO" sz="2400" b="1" i="1" u="sng" dirty="0">
                <a:ln>
                  <a:solidFill>
                    <a:schemeClr val="accent1">
                      <a:lumMod val="60000"/>
                      <a:lumOff val="40000"/>
                    </a:schemeClr>
                  </a:solidFill>
                </a:ln>
              </a:rPr>
              <a:t>30.01.2023 </a:t>
            </a:r>
            <a:r>
              <a:rPr lang="ro-RO" sz="2400" b="1" i="1" dirty="0">
                <a:ln>
                  <a:solidFill>
                    <a:schemeClr val="accent1">
                      <a:lumMod val="60000"/>
                      <a:lumOff val="40000"/>
                    </a:schemeClr>
                  </a:solidFill>
                </a:ln>
              </a:rPr>
              <a:t> organizată de profesorii, maiștri – instructori la meseriile membre ai comisiei date</a:t>
            </a:r>
            <a:br>
              <a:rPr lang="ro-RO" sz="2400" b="1" i="1" dirty="0">
                <a:ln>
                  <a:solidFill>
                    <a:schemeClr val="accent1">
                      <a:lumMod val="60000"/>
                      <a:lumOff val="40000"/>
                    </a:schemeClr>
                  </a:solidFill>
                </a:ln>
              </a:rPr>
            </a:br>
            <a:r>
              <a:rPr lang="ro-RO" sz="2400" b="1" i="1" dirty="0">
                <a:ln>
                  <a:solidFill>
                    <a:schemeClr val="accent1">
                      <a:lumMod val="60000"/>
                      <a:lumOff val="40000"/>
                    </a:schemeClr>
                  </a:solidFill>
                </a:ln>
              </a:rPr>
              <a:t>expoziții de lucrări practice, gazete de perete și expoziție ierboristică realizată cu succes de dn Covali V.</a:t>
            </a:r>
            <a:br>
              <a:rPr lang="ru-MD" sz="3200" dirty="0">
                <a:ln>
                  <a:solidFill>
                    <a:schemeClr val="accent1">
                      <a:lumMod val="75000"/>
                    </a:schemeClr>
                  </a:solidFill>
                </a:ln>
              </a:rPr>
            </a:br>
            <a:endParaRPr lang="ru-MD" dirty="0">
              <a:ln>
                <a:solidFill>
                  <a:schemeClr val="accent1">
                    <a:lumMod val="75000"/>
                  </a:schemeClr>
                </a:solidFill>
              </a:ln>
            </a:endParaRPr>
          </a:p>
        </p:txBody>
      </p:sp>
      <p:pic>
        <p:nvPicPr>
          <p:cNvPr id="4" name="Рисунок 3">
            <a:extLst>
              <a:ext uri="{FF2B5EF4-FFF2-40B4-BE49-F238E27FC236}">
                <a16:creationId xmlns:a16="http://schemas.microsoft.com/office/drawing/2014/main" id="{E0A1E833-FB51-4BF8-91E6-F0A14EEA69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075" y="2797711"/>
            <a:ext cx="3514725" cy="3993614"/>
          </a:xfrm>
          <a:prstGeom prst="rect">
            <a:avLst/>
          </a:prstGeom>
        </p:spPr>
      </p:pic>
      <p:pic>
        <p:nvPicPr>
          <p:cNvPr id="5" name="Рисунок 4">
            <a:extLst>
              <a:ext uri="{FF2B5EF4-FFF2-40B4-BE49-F238E27FC236}">
                <a16:creationId xmlns:a16="http://schemas.microsoft.com/office/drawing/2014/main" id="{7CD44BC5-D037-436F-BC50-5EB40F163A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3800" y="2797711"/>
            <a:ext cx="3997960" cy="3993614"/>
          </a:xfrm>
          <a:prstGeom prst="rect">
            <a:avLst/>
          </a:prstGeom>
        </p:spPr>
      </p:pic>
      <p:pic>
        <p:nvPicPr>
          <p:cNvPr id="7" name="Рисунок 6">
            <a:extLst>
              <a:ext uri="{FF2B5EF4-FFF2-40B4-BE49-F238E27FC236}">
                <a16:creationId xmlns:a16="http://schemas.microsoft.com/office/drawing/2014/main" id="{9EE327C2-9E64-40FE-BEE0-88B74E0C18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2880" y="2797711"/>
            <a:ext cx="4257040" cy="3993614"/>
          </a:xfrm>
          <a:prstGeom prst="rect">
            <a:avLst/>
          </a:prstGeom>
        </p:spPr>
      </p:pic>
    </p:spTree>
    <p:extLst>
      <p:ext uri="{BB962C8B-B14F-4D97-AF65-F5344CB8AC3E}">
        <p14:creationId xmlns:p14="http://schemas.microsoft.com/office/powerpoint/2010/main" val="10156860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ABDE0D9F-AE9E-41D1-BB01-0DE796D4F0DE}"/>
              </a:ext>
            </a:extLst>
          </p:cNvPr>
          <p:cNvSpPr/>
          <p:nvPr/>
        </p:nvSpPr>
        <p:spPr>
          <a:xfrm>
            <a:off x="1448425" y="429757"/>
            <a:ext cx="9467850" cy="1776512"/>
          </a:xfrm>
          <a:prstGeom prst="rect">
            <a:avLst/>
          </a:prstGeom>
        </p:spPr>
        <p:txBody>
          <a:bodyPr wrap="square">
            <a:spAutoFit/>
          </a:bodyPr>
          <a:lstStyle/>
          <a:p>
            <a:pPr algn="ctr">
              <a:lnSpc>
                <a:spcPct val="106000"/>
              </a:lnSpc>
              <a:spcAft>
                <a:spcPts val="0"/>
              </a:spcAft>
            </a:pPr>
            <a:r>
              <a:rPr lang="en-US" sz="2400" b="1" dirty="0">
                <a:latin typeface="Calibri" panose="020F0502020204030204" pitchFamily="34" charset="0"/>
                <a:ea typeface="Calibri" panose="020F0502020204030204" pitchFamily="34" charset="0"/>
                <a:cs typeface="Times New Roman" panose="02020603050405020304" pitchFamily="18" charset="0"/>
              </a:rPr>
              <a:t>01.02.2023</a:t>
            </a:r>
            <a:endParaRPr lang="ru-MD" sz="1400" dirty="0">
              <a:latin typeface="Calibri" panose="020F0502020204030204" pitchFamily="34" charset="0"/>
              <a:ea typeface="Calibri" panose="020F0502020204030204" pitchFamily="34" charset="0"/>
              <a:cs typeface="Times New Roman" panose="02020603050405020304" pitchFamily="18" charset="0"/>
            </a:endParaRPr>
          </a:p>
          <a:p>
            <a:pPr algn="ctr">
              <a:spcAft>
                <a:spcPts val="0"/>
              </a:spcAft>
            </a:pPr>
            <a:r>
              <a:rPr lang="en-US" sz="2800" b="1" dirty="0">
                <a:solidFill>
                  <a:srgbClr val="424242"/>
                </a:solidFill>
                <a:latin typeface="Times New Roman" panose="02020603050405020304" pitchFamily="18" charset="0"/>
                <a:ea typeface="Times New Roman" panose="02020603050405020304" pitchFamily="18" charset="0"/>
              </a:rPr>
              <a:t>Concurs ,, </a:t>
            </a:r>
            <a:r>
              <a:rPr lang="en-US" sz="2800" b="1" dirty="0" err="1">
                <a:solidFill>
                  <a:srgbClr val="424242"/>
                </a:solidFill>
                <a:latin typeface="Times New Roman" panose="02020603050405020304" pitchFamily="18" charset="0"/>
                <a:ea typeface="Times New Roman" panose="02020603050405020304" pitchFamily="18" charset="0"/>
              </a:rPr>
              <a:t>Cel</a:t>
            </a:r>
            <a:r>
              <a:rPr lang="en-US" sz="2800" b="1" dirty="0">
                <a:solidFill>
                  <a:srgbClr val="424242"/>
                </a:solidFill>
                <a:latin typeface="Times New Roman" panose="02020603050405020304" pitchFamily="18" charset="0"/>
                <a:ea typeface="Times New Roman" panose="02020603050405020304" pitchFamily="18" charset="0"/>
              </a:rPr>
              <a:t> </a:t>
            </a:r>
            <a:r>
              <a:rPr lang="en-US" sz="2800" b="1" dirty="0" err="1">
                <a:solidFill>
                  <a:srgbClr val="424242"/>
                </a:solidFill>
                <a:latin typeface="Times New Roman" panose="02020603050405020304" pitchFamily="18" charset="0"/>
                <a:ea typeface="Times New Roman" panose="02020603050405020304" pitchFamily="18" charset="0"/>
              </a:rPr>
              <a:t>mai</a:t>
            </a:r>
            <a:r>
              <a:rPr lang="en-US" sz="2800" b="1" dirty="0">
                <a:solidFill>
                  <a:srgbClr val="424242"/>
                </a:solidFill>
                <a:latin typeface="Times New Roman" panose="02020603050405020304" pitchFamily="18" charset="0"/>
                <a:ea typeface="Times New Roman" panose="02020603050405020304" pitchFamily="18" charset="0"/>
              </a:rPr>
              <a:t> bun </a:t>
            </a:r>
            <a:r>
              <a:rPr lang="en-US" sz="2800" b="1" dirty="0" err="1">
                <a:solidFill>
                  <a:srgbClr val="424242"/>
                </a:solidFill>
                <a:latin typeface="Times New Roman" panose="02020603050405020304" pitchFamily="18" charset="0"/>
                <a:ea typeface="Times New Roman" panose="02020603050405020304" pitchFamily="18" charset="0"/>
              </a:rPr>
              <a:t>în</a:t>
            </a:r>
            <a:r>
              <a:rPr lang="en-US" sz="2800" b="1" dirty="0">
                <a:solidFill>
                  <a:srgbClr val="424242"/>
                </a:solidFill>
                <a:latin typeface="Times New Roman" panose="02020603050405020304" pitchFamily="18" charset="0"/>
                <a:ea typeface="Times New Roman" panose="02020603050405020304" pitchFamily="18" charset="0"/>
              </a:rPr>
              <a:t> </a:t>
            </a:r>
            <a:r>
              <a:rPr lang="en-US" sz="2800" b="1" dirty="0" err="1">
                <a:solidFill>
                  <a:srgbClr val="424242"/>
                </a:solidFill>
                <a:latin typeface="Times New Roman" panose="02020603050405020304" pitchFamily="18" charset="0"/>
                <a:ea typeface="Times New Roman" panose="02020603050405020304" pitchFamily="18" charset="0"/>
              </a:rPr>
              <a:t>meserie</a:t>
            </a:r>
            <a:r>
              <a:rPr lang="en-US" sz="2800" b="1" dirty="0">
                <a:solidFill>
                  <a:srgbClr val="424242"/>
                </a:solidFill>
                <a:latin typeface="Times New Roman" panose="02020603050405020304" pitchFamily="18" charset="0"/>
                <a:ea typeface="Times New Roman" panose="02020603050405020304" pitchFamily="18" charset="0"/>
              </a:rPr>
              <a:t>”, la ITM,</a:t>
            </a:r>
            <a:endParaRPr lang="ru-MD" b="1" dirty="0">
              <a:latin typeface="Times New Roman" panose="02020603050405020304" pitchFamily="18" charset="0"/>
              <a:ea typeface="Times New Roman" panose="02020603050405020304" pitchFamily="18" charset="0"/>
            </a:endParaRPr>
          </a:p>
          <a:p>
            <a:pPr algn="ctr">
              <a:spcAft>
                <a:spcPts val="0"/>
              </a:spcAft>
            </a:pPr>
            <a:r>
              <a:rPr lang="en-US" sz="2800" b="1" dirty="0">
                <a:solidFill>
                  <a:srgbClr val="424242"/>
                </a:solidFill>
                <a:latin typeface="Times New Roman" panose="02020603050405020304" pitchFamily="18" charset="0"/>
                <a:ea typeface="Times New Roman" panose="02020603050405020304" pitchFamily="18" charset="0"/>
              </a:rPr>
              <a:t>gr.82, </a:t>
            </a:r>
            <a:r>
              <a:rPr lang="en-US" sz="2800" b="1" dirty="0" err="1">
                <a:solidFill>
                  <a:srgbClr val="424242"/>
                </a:solidFill>
                <a:latin typeface="Times New Roman" panose="02020603050405020304" pitchFamily="18" charset="0"/>
                <a:ea typeface="Times New Roman" panose="02020603050405020304" pitchFamily="18" charset="0"/>
              </a:rPr>
              <a:t>an.II</a:t>
            </a:r>
            <a:r>
              <a:rPr lang="en-US" sz="2800" b="1" dirty="0">
                <a:solidFill>
                  <a:srgbClr val="424242"/>
                </a:solidFill>
                <a:latin typeface="Times New Roman" panose="02020603050405020304" pitchFamily="18" charset="0"/>
                <a:ea typeface="Times New Roman" panose="02020603050405020304" pitchFamily="18" charset="0"/>
              </a:rPr>
              <a:t>, </a:t>
            </a:r>
            <a:r>
              <a:rPr lang="en-US" sz="2800" b="1" dirty="0" err="1">
                <a:solidFill>
                  <a:srgbClr val="424242"/>
                </a:solidFill>
                <a:latin typeface="Times New Roman" panose="02020603050405020304" pitchFamily="18" charset="0"/>
                <a:ea typeface="Times New Roman" panose="02020603050405020304" pitchFamily="18" charset="0"/>
              </a:rPr>
              <a:t>meseria</a:t>
            </a:r>
            <a:r>
              <a:rPr lang="en-US" sz="2800" b="1" dirty="0">
                <a:solidFill>
                  <a:srgbClr val="424242"/>
                </a:solidFill>
                <a:latin typeface="Times New Roman" panose="02020603050405020304" pitchFamily="18" charset="0"/>
                <a:ea typeface="Times New Roman" panose="02020603050405020304" pitchFamily="18" charset="0"/>
              </a:rPr>
              <a:t> ”</a:t>
            </a:r>
            <a:r>
              <a:rPr lang="en-US" sz="2800" b="1" dirty="0" err="1">
                <a:solidFill>
                  <a:srgbClr val="424242"/>
                </a:solidFill>
                <a:latin typeface="Times New Roman" panose="02020603050405020304" pitchFamily="18" charset="0"/>
                <a:ea typeface="Times New Roman" panose="02020603050405020304" pitchFamily="18" charset="0"/>
              </a:rPr>
              <a:t>Cusătoreasă</a:t>
            </a:r>
            <a:r>
              <a:rPr lang="en-US" sz="2800" b="1" dirty="0">
                <a:solidFill>
                  <a:srgbClr val="424242"/>
                </a:solidFill>
                <a:latin typeface="Times New Roman" panose="02020603050405020304" pitchFamily="18" charset="0"/>
                <a:ea typeface="Times New Roman" panose="02020603050405020304" pitchFamily="18" charset="0"/>
              </a:rPr>
              <a:t> (</a:t>
            </a:r>
            <a:r>
              <a:rPr lang="en-US" sz="2800" b="1" dirty="0" err="1">
                <a:solidFill>
                  <a:srgbClr val="424242"/>
                </a:solidFill>
                <a:latin typeface="Times New Roman" panose="02020603050405020304" pitchFamily="18" charset="0"/>
                <a:ea typeface="Times New Roman" panose="02020603050405020304" pitchFamily="18" charset="0"/>
              </a:rPr>
              <a:t>în</a:t>
            </a:r>
            <a:r>
              <a:rPr lang="en-US" sz="2800" b="1" dirty="0">
                <a:solidFill>
                  <a:srgbClr val="424242"/>
                </a:solidFill>
                <a:latin typeface="Times New Roman" panose="02020603050405020304" pitchFamily="18" charset="0"/>
                <a:ea typeface="Times New Roman" panose="02020603050405020304" pitchFamily="18" charset="0"/>
              </a:rPr>
              <a:t> </a:t>
            </a:r>
            <a:r>
              <a:rPr lang="en-US" sz="2800" b="1" dirty="0" err="1">
                <a:solidFill>
                  <a:srgbClr val="424242"/>
                </a:solidFill>
                <a:latin typeface="Times New Roman" panose="02020603050405020304" pitchFamily="18" charset="0"/>
                <a:ea typeface="Times New Roman" panose="02020603050405020304" pitchFamily="18" charset="0"/>
              </a:rPr>
              <a:t>industria</a:t>
            </a:r>
            <a:r>
              <a:rPr lang="en-US" sz="2800" b="1" dirty="0">
                <a:solidFill>
                  <a:srgbClr val="424242"/>
                </a:solidFill>
                <a:latin typeface="Times New Roman" panose="02020603050405020304" pitchFamily="18" charset="0"/>
                <a:ea typeface="Times New Roman" panose="02020603050405020304" pitchFamily="18" charset="0"/>
              </a:rPr>
              <a:t> </a:t>
            </a:r>
            <a:r>
              <a:rPr lang="en-US" sz="2800" b="1" dirty="0" err="1">
                <a:solidFill>
                  <a:srgbClr val="424242"/>
                </a:solidFill>
                <a:latin typeface="Times New Roman" panose="02020603050405020304" pitchFamily="18" charset="0"/>
                <a:ea typeface="Times New Roman" panose="02020603050405020304" pitchFamily="18" charset="0"/>
              </a:rPr>
              <a:t>confecțiior</a:t>
            </a:r>
            <a:r>
              <a:rPr lang="en-US" sz="2800" b="1" dirty="0">
                <a:solidFill>
                  <a:srgbClr val="424242"/>
                </a:solidFill>
                <a:latin typeface="Times New Roman" panose="02020603050405020304" pitchFamily="18" charset="0"/>
                <a:ea typeface="Times New Roman" panose="02020603050405020304" pitchFamily="18" charset="0"/>
              </a:rPr>
              <a:t>)”</a:t>
            </a:r>
            <a:endParaRPr lang="ru-MD" b="1" dirty="0">
              <a:latin typeface="Times New Roman" panose="02020603050405020304" pitchFamily="18" charset="0"/>
              <a:ea typeface="Times New Roman" panose="02020603050405020304" pitchFamily="18" charset="0"/>
            </a:endParaRPr>
          </a:p>
          <a:p>
            <a:pPr algn="ctr">
              <a:spcAft>
                <a:spcPts val="0"/>
              </a:spcAft>
            </a:pPr>
            <a:r>
              <a:rPr lang="en-US" sz="2800" b="1" dirty="0" err="1">
                <a:solidFill>
                  <a:srgbClr val="424242"/>
                </a:solidFill>
                <a:latin typeface="Times New Roman" panose="02020603050405020304" pitchFamily="18" charset="0"/>
                <a:ea typeface="Times New Roman" panose="02020603050405020304" pitchFamily="18" charset="0"/>
              </a:rPr>
              <a:t>responsabil</a:t>
            </a:r>
            <a:r>
              <a:rPr lang="en-US" sz="2800" b="1" dirty="0">
                <a:solidFill>
                  <a:srgbClr val="424242"/>
                </a:solidFill>
                <a:latin typeface="Times New Roman" panose="02020603050405020304" pitchFamily="18" charset="0"/>
                <a:ea typeface="Times New Roman" panose="02020603050405020304" pitchFamily="18" charset="0"/>
              </a:rPr>
              <a:t> </a:t>
            </a:r>
            <a:r>
              <a:rPr lang="en-US" sz="2800" b="1" dirty="0" err="1">
                <a:solidFill>
                  <a:srgbClr val="424242"/>
                </a:solidFill>
                <a:latin typeface="Times New Roman" panose="02020603050405020304" pitchFamily="18" charset="0"/>
                <a:ea typeface="Times New Roman" panose="02020603050405020304" pitchFamily="18" charset="0"/>
              </a:rPr>
              <a:t>Mîrzac</a:t>
            </a:r>
            <a:r>
              <a:rPr lang="en-US" sz="2800" b="1" dirty="0">
                <a:solidFill>
                  <a:srgbClr val="424242"/>
                </a:solidFill>
                <a:latin typeface="Times New Roman" panose="02020603050405020304" pitchFamily="18" charset="0"/>
                <a:ea typeface="Times New Roman" panose="02020603050405020304" pitchFamily="18" charset="0"/>
              </a:rPr>
              <a:t> C.</a:t>
            </a:r>
            <a:endParaRPr lang="ru-MD" b="1" dirty="0">
              <a:effectLst/>
              <a:latin typeface="Times New Roman" panose="02020603050405020304" pitchFamily="18" charset="0"/>
              <a:ea typeface="Times New Roman" panose="02020603050405020304" pitchFamily="18" charset="0"/>
            </a:endParaRPr>
          </a:p>
        </p:txBody>
      </p:sp>
      <p:pic>
        <p:nvPicPr>
          <p:cNvPr id="5" name="Рисунок 4">
            <a:extLst>
              <a:ext uri="{FF2B5EF4-FFF2-40B4-BE49-F238E27FC236}">
                <a16:creationId xmlns:a16="http://schemas.microsoft.com/office/drawing/2014/main" id="{8C748B02-B151-4F1D-9DB1-D7AC08FD6A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0881" y="2233793"/>
            <a:ext cx="4958079" cy="4413606"/>
          </a:xfrm>
          <a:prstGeom prst="rect">
            <a:avLst/>
          </a:prstGeom>
        </p:spPr>
      </p:pic>
      <p:pic>
        <p:nvPicPr>
          <p:cNvPr id="7" name="Рисунок 6">
            <a:extLst>
              <a:ext uri="{FF2B5EF4-FFF2-40B4-BE49-F238E27FC236}">
                <a16:creationId xmlns:a16="http://schemas.microsoft.com/office/drawing/2014/main" id="{0DD65CB5-FB4C-49BB-AF56-79812346F0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3041" y="2206270"/>
            <a:ext cx="4958079" cy="4413606"/>
          </a:xfrm>
          <a:prstGeom prst="rect">
            <a:avLst/>
          </a:prstGeom>
        </p:spPr>
      </p:pic>
    </p:spTree>
    <p:extLst>
      <p:ext uri="{BB962C8B-B14F-4D97-AF65-F5344CB8AC3E}">
        <p14:creationId xmlns:p14="http://schemas.microsoft.com/office/powerpoint/2010/main" val="38445951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F2776B56-0D79-494F-B42F-D3359D9300D3}"/>
              </a:ext>
            </a:extLst>
          </p:cNvPr>
          <p:cNvSpPr/>
          <p:nvPr/>
        </p:nvSpPr>
        <p:spPr>
          <a:xfrm>
            <a:off x="1609725" y="681335"/>
            <a:ext cx="8039100" cy="1384995"/>
          </a:xfrm>
          <a:prstGeom prst="rect">
            <a:avLst/>
          </a:prstGeom>
        </p:spPr>
        <p:txBody>
          <a:bodyPr wrap="square">
            <a:spAutoFit/>
          </a:bodyPr>
          <a:lstStyle/>
          <a:p>
            <a:pPr algn="ctr">
              <a:spcAft>
                <a:spcPts val="0"/>
              </a:spcAft>
            </a:pPr>
            <a:r>
              <a:rPr lang="en-US" sz="2800" b="1" dirty="0">
                <a:solidFill>
                  <a:srgbClr val="424242"/>
                </a:solidFill>
                <a:latin typeface="Times New Roman" panose="02020603050405020304" pitchFamily="18" charset="0"/>
                <a:ea typeface="Times New Roman" panose="02020603050405020304" pitchFamily="18" charset="0"/>
              </a:rPr>
              <a:t>01.02.2023</a:t>
            </a:r>
            <a:endParaRPr lang="ru-MD" b="1" dirty="0">
              <a:latin typeface="Times New Roman" panose="02020603050405020304" pitchFamily="18" charset="0"/>
              <a:ea typeface="Times New Roman" panose="02020603050405020304" pitchFamily="18" charset="0"/>
            </a:endParaRPr>
          </a:p>
          <a:p>
            <a:pPr algn="ctr">
              <a:spcAft>
                <a:spcPts val="0"/>
              </a:spcAft>
            </a:pPr>
            <a:r>
              <a:rPr lang="en-US" sz="2800" b="1" dirty="0" err="1">
                <a:solidFill>
                  <a:srgbClr val="424242"/>
                </a:solidFill>
                <a:latin typeface="Times New Roman" panose="02020603050405020304" pitchFamily="18" charset="0"/>
                <a:ea typeface="Times New Roman" panose="02020603050405020304" pitchFamily="18" charset="0"/>
              </a:rPr>
              <a:t>Lecție</a:t>
            </a:r>
            <a:r>
              <a:rPr lang="en-US" sz="2800" b="1" dirty="0">
                <a:solidFill>
                  <a:srgbClr val="424242"/>
                </a:solidFill>
                <a:latin typeface="Times New Roman" panose="02020603050405020304" pitchFamily="18" charset="0"/>
                <a:ea typeface="Times New Roman" panose="02020603050405020304" pitchFamily="18" charset="0"/>
              </a:rPr>
              <a:t> </a:t>
            </a:r>
            <a:r>
              <a:rPr lang="en-US" sz="2800" b="1" dirty="0" err="1">
                <a:solidFill>
                  <a:srgbClr val="424242"/>
                </a:solidFill>
                <a:latin typeface="Times New Roman" panose="02020603050405020304" pitchFamily="18" charset="0"/>
                <a:ea typeface="Times New Roman" panose="02020603050405020304" pitchFamily="18" charset="0"/>
              </a:rPr>
              <a:t>demonstrativă</a:t>
            </a:r>
            <a:r>
              <a:rPr lang="en-US" sz="2800" b="1" dirty="0">
                <a:solidFill>
                  <a:srgbClr val="424242"/>
                </a:solidFill>
                <a:latin typeface="Times New Roman" panose="02020603050405020304" pitchFamily="18" charset="0"/>
                <a:ea typeface="Times New Roman" panose="02020603050405020304" pitchFamily="18" charset="0"/>
              </a:rPr>
              <a:t>, la ITM, </a:t>
            </a:r>
            <a:r>
              <a:rPr lang="en-US" sz="2800" b="1" dirty="0" err="1">
                <a:solidFill>
                  <a:srgbClr val="424242"/>
                </a:solidFill>
                <a:latin typeface="Times New Roman" panose="02020603050405020304" pitchFamily="18" charset="0"/>
                <a:ea typeface="Times New Roman" panose="02020603050405020304" pitchFamily="18" charset="0"/>
              </a:rPr>
              <a:t>în</a:t>
            </a:r>
            <a:r>
              <a:rPr lang="en-US" sz="2800" b="1" dirty="0">
                <a:solidFill>
                  <a:srgbClr val="424242"/>
                </a:solidFill>
                <a:latin typeface="Times New Roman" panose="02020603050405020304" pitchFamily="18" charset="0"/>
                <a:ea typeface="Times New Roman" panose="02020603050405020304" pitchFamily="18" charset="0"/>
              </a:rPr>
              <a:t> gr. 80, </a:t>
            </a:r>
            <a:r>
              <a:rPr lang="en-US" sz="2800" b="1" dirty="0" err="1">
                <a:solidFill>
                  <a:srgbClr val="424242"/>
                </a:solidFill>
                <a:latin typeface="Times New Roman" panose="02020603050405020304" pitchFamily="18" charset="0"/>
                <a:ea typeface="Times New Roman" panose="02020603050405020304" pitchFamily="18" charset="0"/>
              </a:rPr>
              <a:t>an.I</a:t>
            </a:r>
            <a:r>
              <a:rPr lang="en-US" sz="2800" b="1" dirty="0">
                <a:solidFill>
                  <a:srgbClr val="424242"/>
                </a:solidFill>
                <a:latin typeface="Times New Roman" panose="02020603050405020304" pitchFamily="18" charset="0"/>
                <a:ea typeface="Times New Roman" panose="02020603050405020304" pitchFamily="18" charset="0"/>
              </a:rPr>
              <a:t>, </a:t>
            </a:r>
            <a:r>
              <a:rPr lang="en-US" sz="2800" b="1" dirty="0" err="1">
                <a:solidFill>
                  <a:srgbClr val="424242"/>
                </a:solidFill>
                <a:latin typeface="Times New Roman" panose="02020603050405020304" pitchFamily="18" charset="0"/>
                <a:ea typeface="Times New Roman" panose="02020603050405020304" pitchFamily="18" charset="0"/>
              </a:rPr>
              <a:t>meseria</a:t>
            </a:r>
            <a:r>
              <a:rPr lang="en-US" sz="2800" b="1" dirty="0">
                <a:solidFill>
                  <a:srgbClr val="424242"/>
                </a:solidFill>
                <a:latin typeface="Times New Roman" panose="02020603050405020304" pitchFamily="18" charset="0"/>
                <a:ea typeface="Times New Roman" panose="02020603050405020304" pitchFamily="18" charset="0"/>
              </a:rPr>
              <a:t>:„</a:t>
            </a:r>
            <a:r>
              <a:rPr lang="en-US" sz="2800" b="1" dirty="0" err="1">
                <a:solidFill>
                  <a:srgbClr val="424242"/>
                </a:solidFill>
                <a:latin typeface="Times New Roman" panose="02020603050405020304" pitchFamily="18" charset="0"/>
                <a:ea typeface="Times New Roman" panose="02020603050405020304" pitchFamily="18" charset="0"/>
              </a:rPr>
              <a:t>Tencuitor</a:t>
            </a:r>
            <a:r>
              <a:rPr lang="en-US" sz="2800" b="1" dirty="0">
                <a:solidFill>
                  <a:srgbClr val="424242"/>
                </a:solidFill>
                <a:latin typeface="Times New Roman" panose="02020603050405020304" pitchFamily="18" charset="0"/>
                <a:ea typeface="Times New Roman" panose="02020603050405020304" pitchFamily="18" charset="0"/>
              </a:rPr>
              <a:t>” </a:t>
            </a:r>
            <a:r>
              <a:rPr lang="en-US" sz="2800" b="1" dirty="0" err="1">
                <a:solidFill>
                  <a:srgbClr val="424242"/>
                </a:solidFill>
                <a:latin typeface="Times New Roman" panose="02020603050405020304" pitchFamily="18" charset="0"/>
                <a:ea typeface="Times New Roman" panose="02020603050405020304" pitchFamily="18" charset="0"/>
              </a:rPr>
              <a:t>responsabil</a:t>
            </a:r>
            <a:r>
              <a:rPr lang="en-US" sz="2800" b="1" dirty="0">
                <a:solidFill>
                  <a:srgbClr val="424242"/>
                </a:solidFill>
                <a:latin typeface="Times New Roman" panose="02020603050405020304" pitchFamily="18" charset="0"/>
                <a:ea typeface="Times New Roman" panose="02020603050405020304" pitchFamily="18" charset="0"/>
              </a:rPr>
              <a:t> </a:t>
            </a:r>
            <a:r>
              <a:rPr lang="en-US" sz="2800" b="1" dirty="0" err="1">
                <a:solidFill>
                  <a:srgbClr val="424242"/>
                </a:solidFill>
                <a:latin typeface="Times New Roman" panose="02020603050405020304" pitchFamily="18" charset="0"/>
                <a:ea typeface="Times New Roman" panose="02020603050405020304" pitchFamily="18" charset="0"/>
              </a:rPr>
              <a:t>Plîngău</a:t>
            </a:r>
            <a:r>
              <a:rPr lang="en-US" sz="2800" b="1" dirty="0">
                <a:solidFill>
                  <a:srgbClr val="424242"/>
                </a:solidFill>
                <a:latin typeface="Times New Roman" panose="02020603050405020304" pitchFamily="18" charset="0"/>
                <a:ea typeface="Times New Roman" panose="02020603050405020304" pitchFamily="18" charset="0"/>
              </a:rPr>
              <a:t> V.</a:t>
            </a:r>
            <a:endParaRPr lang="ru-MD" b="1" dirty="0">
              <a:latin typeface="Times New Roman" panose="02020603050405020304" pitchFamily="18" charset="0"/>
              <a:ea typeface="Times New Roman" panose="02020603050405020304" pitchFamily="18" charset="0"/>
            </a:endParaRPr>
          </a:p>
        </p:txBody>
      </p:sp>
      <p:pic>
        <p:nvPicPr>
          <p:cNvPr id="5" name="Рисунок 4">
            <a:extLst>
              <a:ext uri="{FF2B5EF4-FFF2-40B4-BE49-F238E27FC236}">
                <a16:creationId xmlns:a16="http://schemas.microsoft.com/office/drawing/2014/main" id="{462DC065-B11A-4227-8875-36A34FAC5A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1" y="2441258"/>
            <a:ext cx="3600449" cy="3641406"/>
          </a:xfrm>
          <a:prstGeom prst="rect">
            <a:avLst/>
          </a:prstGeom>
        </p:spPr>
      </p:pic>
      <p:pic>
        <p:nvPicPr>
          <p:cNvPr id="7" name="Рисунок 6">
            <a:extLst>
              <a:ext uri="{FF2B5EF4-FFF2-40B4-BE49-F238E27FC236}">
                <a16:creationId xmlns:a16="http://schemas.microsoft.com/office/drawing/2014/main" id="{A4BD8A1B-3E26-49E1-B248-C7CB7E6DCE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9550" y="2441258"/>
            <a:ext cx="3457575" cy="3641406"/>
          </a:xfrm>
          <a:prstGeom prst="rect">
            <a:avLst/>
          </a:prstGeom>
        </p:spPr>
      </p:pic>
      <p:pic>
        <p:nvPicPr>
          <p:cNvPr id="9" name="Рисунок 8">
            <a:extLst>
              <a:ext uri="{FF2B5EF4-FFF2-40B4-BE49-F238E27FC236}">
                <a16:creationId xmlns:a16="http://schemas.microsoft.com/office/drawing/2014/main" id="{EC27C4FB-E819-475F-852B-845DD1524B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05725" y="2441258"/>
            <a:ext cx="4371974" cy="3641406"/>
          </a:xfrm>
          <a:prstGeom prst="rect">
            <a:avLst/>
          </a:prstGeom>
        </p:spPr>
      </p:pic>
    </p:spTree>
    <p:extLst>
      <p:ext uri="{BB962C8B-B14F-4D97-AF65-F5344CB8AC3E}">
        <p14:creationId xmlns:p14="http://schemas.microsoft.com/office/powerpoint/2010/main" val="16960929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58CE5653-8BE4-42BD-9B8B-93803567005C}"/>
              </a:ext>
            </a:extLst>
          </p:cNvPr>
          <p:cNvSpPr/>
          <p:nvPr/>
        </p:nvSpPr>
        <p:spPr>
          <a:xfrm>
            <a:off x="1724025" y="414635"/>
            <a:ext cx="8524875" cy="1200329"/>
          </a:xfrm>
          <a:prstGeom prst="rect">
            <a:avLst/>
          </a:prstGeom>
        </p:spPr>
        <p:txBody>
          <a:bodyPr wrap="square">
            <a:spAutoFit/>
          </a:bodyPr>
          <a:lstStyle/>
          <a:p>
            <a:pPr algn="ctr">
              <a:spcAft>
                <a:spcPts val="0"/>
              </a:spcAft>
            </a:pPr>
            <a:r>
              <a:rPr lang="en-US" sz="2400" b="1" dirty="0">
                <a:solidFill>
                  <a:srgbClr val="424242"/>
                </a:solidFill>
                <a:latin typeface="Times New Roman" panose="02020603050405020304" pitchFamily="18" charset="0"/>
                <a:ea typeface="Times New Roman" panose="02020603050405020304" pitchFamily="18" charset="0"/>
              </a:rPr>
              <a:t>01.02.2023</a:t>
            </a:r>
            <a:endParaRPr lang="ru-MD" sz="1600" b="1" dirty="0">
              <a:latin typeface="Times New Roman" panose="02020603050405020304" pitchFamily="18" charset="0"/>
              <a:ea typeface="Times New Roman" panose="02020603050405020304" pitchFamily="18" charset="0"/>
            </a:endParaRPr>
          </a:p>
          <a:p>
            <a:pPr algn="ctr">
              <a:spcAft>
                <a:spcPts val="0"/>
              </a:spcAft>
            </a:pPr>
            <a:r>
              <a:rPr lang="en-US" sz="2400" b="1" dirty="0" err="1">
                <a:solidFill>
                  <a:srgbClr val="424242"/>
                </a:solidFill>
                <a:latin typeface="Times New Roman" panose="02020603050405020304" pitchFamily="18" charset="0"/>
                <a:ea typeface="Times New Roman" panose="02020603050405020304" pitchFamily="18" charset="0"/>
              </a:rPr>
              <a:t>Masă</a:t>
            </a:r>
            <a:r>
              <a:rPr lang="en-US" sz="2400" b="1" dirty="0">
                <a:solidFill>
                  <a:srgbClr val="424242"/>
                </a:solidFill>
                <a:latin typeface="Times New Roman" panose="02020603050405020304" pitchFamily="18" charset="0"/>
                <a:ea typeface="Times New Roman" panose="02020603050405020304" pitchFamily="18" charset="0"/>
              </a:rPr>
              <a:t> </a:t>
            </a:r>
            <a:r>
              <a:rPr lang="en-US" sz="2400" b="1" dirty="0" err="1">
                <a:solidFill>
                  <a:srgbClr val="424242"/>
                </a:solidFill>
                <a:latin typeface="Times New Roman" panose="02020603050405020304" pitchFamily="18" charset="0"/>
                <a:ea typeface="Times New Roman" panose="02020603050405020304" pitchFamily="18" charset="0"/>
              </a:rPr>
              <a:t>rotundă</a:t>
            </a:r>
            <a:r>
              <a:rPr lang="en-US" sz="2400" b="1" dirty="0">
                <a:solidFill>
                  <a:srgbClr val="424242"/>
                </a:solidFill>
                <a:latin typeface="Times New Roman" panose="02020603050405020304" pitchFamily="18" charset="0"/>
                <a:ea typeface="Times New Roman" panose="02020603050405020304" pitchFamily="18" charset="0"/>
              </a:rPr>
              <a:t> „ SDV-urile </a:t>
            </a:r>
            <a:r>
              <a:rPr lang="en-US" sz="2400" b="1" dirty="0" err="1">
                <a:solidFill>
                  <a:srgbClr val="424242"/>
                </a:solidFill>
                <a:latin typeface="Times New Roman" panose="02020603050405020304" pitchFamily="18" charset="0"/>
                <a:ea typeface="Times New Roman" panose="02020603050405020304" pitchFamily="18" charset="0"/>
              </a:rPr>
              <a:t>în</a:t>
            </a:r>
            <a:r>
              <a:rPr lang="en-US" sz="2400" b="1" dirty="0">
                <a:solidFill>
                  <a:srgbClr val="424242"/>
                </a:solidFill>
                <a:latin typeface="Times New Roman" panose="02020603050405020304" pitchFamily="18" charset="0"/>
                <a:ea typeface="Times New Roman" panose="02020603050405020304" pitchFamily="18" charset="0"/>
              </a:rPr>
              <a:t> </a:t>
            </a:r>
            <a:r>
              <a:rPr lang="en-US" sz="2400" b="1" dirty="0" err="1">
                <a:solidFill>
                  <a:srgbClr val="424242"/>
                </a:solidFill>
                <a:latin typeface="Times New Roman" panose="02020603050405020304" pitchFamily="18" charset="0"/>
                <a:ea typeface="Times New Roman" panose="02020603050405020304" pitchFamily="18" charset="0"/>
              </a:rPr>
              <a:t>mîinile</a:t>
            </a:r>
            <a:r>
              <a:rPr lang="en-US" sz="2400" b="1" dirty="0">
                <a:solidFill>
                  <a:srgbClr val="424242"/>
                </a:solidFill>
                <a:latin typeface="Times New Roman" panose="02020603050405020304" pitchFamily="18" charset="0"/>
                <a:ea typeface="Times New Roman" panose="02020603050405020304" pitchFamily="18" charset="0"/>
              </a:rPr>
              <a:t> </a:t>
            </a:r>
            <a:r>
              <a:rPr lang="en-US" sz="2400" b="1" dirty="0" err="1">
                <a:solidFill>
                  <a:srgbClr val="424242"/>
                </a:solidFill>
                <a:latin typeface="Times New Roman" panose="02020603050405020304" pitchFamily="18" charset="0"/>
                <a:ea typeface="Times New Roman" panose="02020603050405020304" pitchFamily="18" charset="0"/>
              </a:rPr>
              <a:t>tehnicianului</a:t>
            </a:r>
            <a:r>
              <a:rPr lang="en-US" sz="2400" b="1" dirty="0">
                <a:solidFill>
                  <a:srgbClr val="424242"/>
                </a:solidFill>
                <a:latin typeface="Times New Roman" panose="02020603050405020304" pitchFamily="18" charset="0"/>
                <a:ea typeface="Times New Roman" panose="02020603050405020304" pitchFamily="18" charset="0"/>
              </a:rPr>
              <a:t> </a:t>
            </a:r>
            <a:r>
              <a:rPr lang="en-US" sz="2400" b="1" dirty="0" err="1">
                <a:solidFill>
                  <a:srgbClr val="424242"/>
                </a:solidFill>
                <a:latin typeface="Times New Roman" panose="02020603050405020304" pitchFamily="18" charset="0"/>
                <a:ea typeface="Times New Roman" panose="02020603050405020304" pitchFamily="18" charset="0"/>
              </a:rPr>
              <a:t>pregătit</a:t>
            </a:r>
            <a:r>
              <a:rPr lang="en-US" sz="2400" b="1" dirty="0">
                <a:solidFill>
                  <a:srgbClr val="424242"/>
                </a:solidFill>
                <a:latin typeface="Times New Roman" panose="02020603050405020304" pitchFamily="18" charset="0"/>
                <a:ea typeface="Times New Roman" panose="02020603050405020304" pitchFamily="18" charset="0"/>
              </a:rPr>
              <a:t>”, gr. 88, </a:t>
            </a:r>
            <a:r>
              <a:rPr lang="en-US" sz="2400" b="1" dirty="0" err="1">
                <a:solidFill>
                  <a:srgbClr val="424242"/>
                </a:solidFill>
                <a:latin typeface="Times New Roman" panose="02020603050405020304" pitchFamily="18" charset="0"/>
                <a:ea typeface="Times New Roman" panose="02020603050405020304" pitchFamily="18" charset="0"/>
              </a:rPr>
              <a:t>an.I</a:t>
            </a:r>
            <a:r>
              <a:rPr lang="en-US" sz="2400" b="1" dirty="0">
                <a:solidFill>
                  <a:srgbClr val="424242"/>
                </a:solidFill>
                <a:latin typeface="Times New Roman" panose="02020603050405020304" pitchFamily="18" charset="0"/>
                <a:ea typeface="Times New Roman" panose="02020603050405020304" pitchFamily="18" charset="0"/>
              </a:rPr>
              <a:t>, </a:t>
            </a:r>
            <a:r>
              <a:rPr lang="en-US" sz="2400" b="1" dirty="0" err="1">
                <a:solidFill>
                  <a:srgbClr val="424242"/>
                </a:solidFill>
                <a:latin typeface="Times New Roman" panose="02020603050405020304" pitchFamily="18" charset="0"/>
                <a:ea typeface="Times New Roman" panose="02020603050405020304" pitchFamily="18" charset="0"/>
              </a:rPr>
              <a:t>responsabili</a:t>
            </a:r>
            <a:r>
              <a:rPr lang="en-US" sz="2400" b="1" dirty="0">
                <a:solidFill>
                  <a:srgbClr val="424242"/>
                </a:solidFill>
                <a:latin typeface="Times New Roman" panose="02020603050405020304" pitchFamily="18" charset="0"/>
                <a:ea typeface="Times New Roman" panose="02020603050405020304" pitchFamily="18" charset="0"/>
              </a:rPr>
              <a:t>: </a:t>
            </a:r>
            <a:r>
              <a:rPr lang="en-US" sz="2400" b="1" dirty="0" err="1">
                <a:solidFill>
                  <a:srgbClr val="424242"/>
                </a:solidFill>
                <a:latin typeface="Times New Roman" panose="02020603050405020304" pitchFamily="18" charset="0"/>
                <a:ea typeface="Times New Roman" panose="02020603050405020304" pitchFamily="18" charset="0"/>
              </a:rPr>
              <a:t>Vicol</a:t>
            </a:r>
            <a:r>
              <a:rPr lang="en-US" sz="2400" b="1" dirty="0">
                <a:solidFill>
                  <a:srgbClr val="424242"/>
                </a:solidFill>
                <a:latin typeface="Times New Roman" panose="02020603050405020304" pitchFamily="18" charset="0"/>
                <a:ea typeface="Times New Roman" panose="02020603050405020304" pitchFamily="18" charset="0"/>
              </a:rPr>
              <a:t> </a:t>
            </a:r>
            <a:r>
              <a:rPr lang="en-US" sz="2400" b="1" dirty="0" err="1">
                <a:solidFill>
                  <a:srgbClr val="424242"/>
                </a:solidFill>
                <a:latin typeface="Times New Roman" panose="02020603050405020304" pitchFamily="18" charset="0"/>
                <a:ea typeface="Times New Roman" panose="02020603050405020304" pitchFamily="18" charset="0"/>
              </a:rPr>
              <a:t>C.,Munteanu</a:t>
            </a:r>
            <a:r>
              <a:rPr lang="en-US" sz="2400" b="1" dirty="0">
                <a:solidFill>
                  <a:srgbClr val="424242"/>
                </a:solidFill>
                <a:latin typeface="Times New Roman" panose="02020603050405020304" pitchFamily="18" charset="0"/>
                <a:ea typeface="Times New Roman" panose="02020603050405020304" pitchFamily="18" charset="0"/>
              </a:rPr>
              <a:t> I.,</a:t>
            </a:r>
            <a:r>
              <a:rPr lang="en-US" sz="2400" b="1" dirty="0" err="1">
                <a:solidFill>
                  <a:srgbClr val="424242"/>
                </a:solidFill>
                <a:latin typeface="Times New Roman" panose="02020603050405020304" pitchFamily="18" charset="0"/>
                <a:ea typeface="Times New Roman" panose="02020603050405020304" pitchFamily="18" charset="0"/>
              </a:rPr>
              <a:t>Rotari</a:t>
            </a:r>
            <a:r>
              <a:rPr lang="en-US" sz="2400" b="1" dirty="0">
                <a:solidFill>
                  <a:srgbClr val="424242"/>
                </a:solidFill>
                <a:latin typeface="Times New Roman" panose="02020603050405020304" pitchFamily="18" charset="0"/>
                <a:ea typeface="Times New Roman" panose="02020603050405020304" pitchFamily="18" charset="0"/>
              </a:rPr>
              <a:t> G.</a:t>
            </a:r>
            <a:endParaRPr lang="ru-MD" sz="1600" b="1" dirty="0">
              <a:latin typeface="Times New Roman" panose="02020603050405020304" pitchFamily="18" charset="0"/>
              <a:ea typeface="Times New Roman" panose="02020603050405020304" pitchFamily="18" charset="0"/>
            </a:endParaRPr>
          </a:p>
        </p:txBody>
      </p:sp>
      <p:pic>
        <p:nvPicPr>
          <p:cNvPr id="5" name="Рисунок 4">
            <a:extLst>
              <a:ext uri="{FF2B5EF4-FFF2-40B4-BE49-F238E27FC236}">
                <a16:creationId xmlns:a16="http://schemas.microsoft.com/office/drawing/2014/main" id="{552A6E55-2E91-441D-BB34-A248313D49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876" y="2157590"/>
            <a:ext cx="3962400" cy="4395610"/>
          </a:xfrm>
          <a:prstGeom prst="rect">
            <a:avLst/>
          </a:prstGeom>
        </p:spPr>
      </p:pic>
      <p:pic>
        <p:nvPicPr>
          <p:cNvPr id="9" name="Рисунок 8">
            <a:extLst>
              <a:ext uri="{FF2B5EF4-FFF2-40B4-BE49-F238E27FC236}">
                <a16:creationId xmlns:a16="http://schemas.microsoft.com/office/drawing/2014/main" id="{B5253366-6548-4A99-8BBF-29018CD3B6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0491" y="2147590"/>
            <a:ext cx="3711018" cy="4405610"/>
          </a:xfrm>
          <a:prstGeom prst="rect">
            <a:avLst/>
          </a:prstGeom>
        </p:spPr>
      </p:pic>
      <p:pic>
        <p:nvPicPr>
          <p:cNvPr id="11" name="Рисунок 10">
            <a:extLst>
              <a:ext uri="{FF2B5EF4-FFF2-40B4-BE49-F238E27FC236}">
                <a16:creationId xmlns:a16="http://schemas.microsoft.com/office/drawing/2014/main" id="{E91ADB73-20C5-4D4C-9827-0248B1B0F6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86723" y="2147591"/>
            <a:ext cx="3886201" cy="4405610"/>
          </a:xfrm>
          <a:prstGeom prst="rect">
            <a:avLst/>
          </a:prstGeom>
        </p:spPr>
      </p:pic>
    </p:spTree>
    <p:extLst>
      <p:ext uri="{BB962C8B-B14F-4D97-AF65-F5344CB8AC3E}">
        <p14:creationId xmlns:p14="http://schemas.microsoft.com/office/powerpoint/2010/main" val="13353268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53C3EB4F-B97D-4D97-AE8A-80DFE037B61D}"/>
              </a:ext>
            </a:extLst>
          </p:cNvPr>
          <p:cNvSpPr/>
          <p:nvPr/>
        </p:nvSpPr>
        <p:spPr>
          <a:xfrm>
            <a:off x="1249680" y="219572"/>
            <a:ext cx="10220960" cy="1591846"/>
          </a:xfrm>
          <a:prstGeom prst="rect">
            <a:avLst/>
          </a:prstGeom>
        </p:spPr>
        <p:txBody>
          <a:bodyPr wrap="square">
            <a:spAutoFit/>
          </a:bodyPr>
          <a:lstStyle/>
          <a:p>
            <a:pPr algn="ctr">
              <a:lnSpc>
                <a:spcPct val="106000"/>
              </a:lnSpc>
              <a:spcAft>
                <a:spcPts val="0"/>
              </a:spcAft>
            </a:pPr>
            <a:r>
              <a:rPr lang="en-US" sz="2400" b="1" dirty="0">
                <a:latin typeface="Calibri" panose="020F0502020204030204" pitchFamily="34" charset="0"/>
                <a:ea typeface="Calibri" panose="020F0502020204030204" pitchFamily="34" charset="0"/>
                <a:cs typeface="Times New Roman" panose="02020603050405020304" pitchFamily="18" charset="0"/>
              </a:rPr>
              <a:t>02.02.2023</a:t>
            </a:r>
            <a:endParaRPr lang="ru-MD" sz="1400" b="1" dirty="0">
              <a:latin typeface="Calibri" panose="020F0502020204030204" pitchFamily="34" charset="0"/>
              <a:ea typeface="Calibri" panose="020F0502020204030204" pitchFamily="34" charset="0"/>
              <a:cs typeface="Times New Roman" panose="02020603050405020304" pitchFamily="18" charset="0"/>
            </a:endParaRPr>
          </a:p>
          <a:p>
            <a:pPr algn="ctr">
              <a:spcAft>
                <a:spcPts val="0"/>
              </a:spcAft>
            </a:pPr>
            <a:r>
              <a:rPr lang="en-US" sz="2400" b="1" dirty="0">
                <a:solidFill>
                  <a:srgbClr val="424242"/>
                </a:solidFill>
                <a:latin typeface="Times New Roman" panose="02020603050405020304" pitchFamily="18" charset="0"/>
                <a:ea typeface="Times New Roman" panose="02020603050405020304" pitchFamily="18" charset="0"/>
              </a:rPr>
              <a:t>Concurs ,, </a:t>
            </a:r>
            <a:r>
              <a:rPr lang="en-US" sz="2400" b="1" dirty="0" err="1">
                <a:solidFill>
                  <a:srgbClr val="424242"/>
                </a:solidFill>
                <a:latin typeface="Times New Roman" panose="02020603050405020304" pitchFamily="18" charset="0"/>
                <a:ea typeface="Times New Roman" panose="02020603050405020304" pitchFamily="18" charset="0"/>
              </a:rPr>
              <a:t>Cel</a:t>
            </a:r>
            <a:r>
              <a:rPr lang="en-US" sz="2400" b="1" dirty="0">
                <a:solidFill>
                  <a:srgbClr val="424242"/>
                </a:solidFill>
                <a:latin typeface="Times New Roman" panose="02020603050405020304" pitchFamily="18" charset="0"/>
                <a:ea typeface="Times New Roman" panose="02020603050405020304" pitchFamily="18" charset="0"/>
              </a:rPr>
              <a:t> </a:t>
            </a:r>
            <a:r>
              <a:rPr lang="en-US" sz="2400" b="1" dirty="0" err="1">
                <a:solidFill>
                  <a:srgbClr val="424242"/>
                </a:solidFill>
                <a:latin typeface="Times New Roman" panose="02020603050405020304" pitchFamily="18" charset="0"/>
                <a:ea typeface="Times New Roman" panose="02020603050405020304" pitchFamily="18" charset="0"/>
              </a:rPr>
              <a:t>mai</a:t>
            </a:r>
            <a:r>
              <a:rPr lang="en-US" sz="2400" b="1" dirty="0">
                <a:solidFill>
                  <a:srgbClr val="424242"/>
                </a:solidFill>
                <a:latin typeface="Times New Roman" panose="02020603050405020304" pitchFamily="18" charset="0"/>
                <a:ea typeface="Times New Roman" panose="02020603050405020304" pitchFamily="18" charset="0"/>
              </a:rPr>
              <a:t> bun </a:t>
            </a:r>
            <a:r>
              <a:rPr lang="en-US" sz="2400" b="1" dirty="0" err="1">
                <a:solidFill>
                  <a:srgbClr val="424242"/>
                </a:solidFill>
                <a:latin typeface="Times New Roman" panose="02020603050405020304" pitchFamily="18" charset="0"/>
                <a:ea typeface="Times New Roman" panose="02020603050405020304" pitchFamily="18" charset="0"/>
              </a:rPr>
              <a:t>în</a:t>
            </a:r>
            <a:r>
              <a:rPr lang="en-US" sz="2400" b="1" dirty="0">
                <a:solidFill>
                  <a:srgbClr val="424242"/>
                </a:solidFill>
                <a:latin typeface="Times New Roman" panose="02020603050405020304" pitchFamily="18" charset="0"/>
                <a:ea typeface="Times New Roman" panose="02020603050405020304" pitchFamily="18" charset="0"/>
              </a:rPr>
              <a:t> </a:t>
            </a:r>
            <a:r>
              <a:rPr lang="en-US" sz="2400" b="1" dirty="0" err="1">
                <a:solidFill>
                  <a:srgbClr val="424242"/>
                </a:solidFill>
                <a:latin typeface="Times New Roman" panose="02020603050405020304" pitchFamily="18" charset="0"/>
                <a:ea typeface="Times New Roman" panose="02020603050405020304" pitchFamily="18" charset="0"/>
              </a:rPr>
              <a:t>meserie</a:t>
            </a:r>
            <a:r>
              <a:rPr lang="en-US" sz="2400" b="1" dirty="0">
                <a:solidFill>
                  <a:srgbClr val="424242"/>
                </a:solidFill>
                <a:latin typeface="Times New Roman" panose="02020603050405020304" pitchFamily="18" charset="0"/>
                <a:ea typeface="Times New Roman" panose="02020603050405020304" pitchFamily="18" charset="0"/>
              </a:rPr>
              <a:t>”, la IPM, </a:t>
            </a:r>
            <a:endParaRPr lang="ru-MD" sz="1600" b="1" dirty="0">
              <a:latin typeface="Times New Roman" panose="02020603050405020304" pitchFamily="18" charset="0"/>
              <a:ea typeface="Times New Roman" panose="02020603050405020304" pitchFamily="18" charset="0"/>
            </a:endParaRPr>
          </a:p>
          <a:p>
            <a:pPr algn="ctr">
              <a:spcAft>
                <a:spcPts val="0"/>
              </a:spcAft>
            </a:pPr>
            <a:r>
              <a:rPr lang="en-US" sz="2400" b="1" dirty="0">
                <a:solidFill>
                  <a:srgbClr val="424242"/>
                </a:solidFill>
                <a:latin typeface="Times New Roman" panose="02020603050405020304" pitchFamily="18" charset="0"/>
                <a:ea typeface="Times New Roman" panose="02020603050405020304" pitchFamily="18" charset="0"/>
              </a:rPr>
              <a:t>gr.82, </a:t>
            </a:r>
            <a:r>
              <a:rPr lang="en-US" sz="2400" b="1" dirty="0" err="1">
                <a:solidFill>
                  <a:srgbClr val="424242"/>
                </a:solidFill>
                <a:latin typeface="Times New Roman" panose="02020603050405020304" pitchFamily="18" charset="0"/>
                <a:ea typeface="Times New Roman" panose="02020603050405020304" pitchFamily="18" charset="0"/>
              </a:rPr>
              <a:t>an.II</a:t>
            </a:r>
            <a:r>
              <a:rPr lang="en-US" sz="2400" b="1" dirty="0">
                <a:solidFill>
                  <a:srgbClr val="424242"/>
                </a:solidFill>
                <a:latin typeface="Times New Roman" panose="02020603050405020304" pitchFamily="18" charset="0"/>
                <a:ea typeface="Times New Roman" panose="02020603050405020304" pitchFamily="18" charset="0"/>
              </a:rPr>
              <a:t>, </a:t>
            </a:r>
            <a:r>
              <a:rPr lang="en-US" sz="2400" b="1" dirty="0" err="1">
                <a:solidFill>
                  <a:srgbClr val="424242"/>
                </a:solidFill>
                <a:latin typeface="Times New Roman" panose="02020603050405020304" pitchFamily="18" charset="0"/>
                <a:ea typeface="Times New Roman" panose="02020603050405020304" pitchFamily="18" charset="0"/>
              </a:rPr>
              <a:t>meseria</a:t>
            </a:r>
            <a:r>
              <a:rPr lang="en-US" sz="2400" b="1" dirty="0">
                <a:solidFill>
                  <a:srgbClr val="424242"/>
                </a:solidFill>
                <a:latin typeface="Times New Roman" panose="02020603050405020304" pitchFamily="18" charset="0"/>
                <a:ea typeface="Times New Roman" panose="02020603050405020304" pitchFamily="18" charset="0"/>
              </a:rPr>
              <a:t>: ”</a:t>
            </a:r>
            <a:r>
              <a:rPr lang="en-US" sz="2400" b="1" dirty="0" err="1">
                <a:solidFill>
                  <a:srgbClr val="424242"/>
                </a:solidFill>
                <a:latin typeface="Times New Roman" panose="02020603050405020304" pitchFamily="18" charset="0"/>
                <a:ea typeface="Times New Roman" panose="02020603050405020304" pitchFamily="18" charset="0"/>
              </a:rPr>
              <a:t>Cusătoreasă</a:t>
            </a:r>
            <a:r>
              <a:rPr lang="en-US" sz="2400" b="1" dirty="0">
                <a:solidFill>
                  <a:srgbClr val="424242"/>
                </a:solidFill>
                <a:latin typeface="Times New Roman" panose="02020603050405020304" pitchFamily="18" charset="0"/>
                <a:ea typeface="Times New Roman" panose="02020603050405020304" pitchFamily="18" charset="0"/>
              </a:rPr>
              <a:t> (</a:t>
            </a:r>
            <a:r>
              <a:rPr lang="en-US" sz="2400" b="1" dirty="0" err="1">
                <a:solidFill>
                  <a:srgbClr val="424242"/>
                </a:solidFill>
                <a:latin typeface="Times New Roman" panose="02020603050405020304" pitchFamily="18" charset="0"/>
                <a:ea typeface="Times New Roman" panose="02020603050405020304" pitchFamily="18" charset="0"/>
              </a:rPr>
              <a:t>în</a:t>
            </a:r>
            <a:r>
              <a:rPr lang="en-US" sz="2400" b="1" dirty="0">
                <a:solidFill>
                  <a:srgbClr val="424242"/>
                </a:solidFill>
                <a:latin typeface="Times New Roman" panose="02020603050405020304" pitchFamily="18" charset="0"/>
                <a:ea typeface="Times New Roman" panose="02020603050405020304" pitchFamily="18" charset="0"/>
              </a:rPr>
              <a:t> </a:t>
            </a:r>
            <a:r>
              <a:rPr lang="en-US" sz="2400" b="1" dirty="0" err="1">
                <a:solidFill>
                  <a:srgbClr val="424242"/>
                </a:solidFill>
                <a:latin typeface="Times New Roman" panose="02020603050405020304" pitchFamily="18" charset="0"/>
                <a:ea typeface="Times New Roman" panose="02020603050405020304" pitchFamily="18" charset="0"/>
              </a:rPr>
              <a:t>industria</a:t>
            </a:r>
            <a:r>
              <a:rPr lang="en-US" sz="2400" b="1" dirty="0">
                <a:solidFill>
                  <a:srgbClr val="424242"/>
                </a:solidFill>
                <a:latin typeface="Times New Roman" panose="02020603050405020304" pitchFamily="18" charset="0"/>
                <a:ea typeface="Times New Roman" panose="02020603050405020304" pitchFamily="18" charset="0"/>
              </a:rPr>
              <a:t> </a:t>
            </a:r>
            <a:r>
              <a:rPr lang="en-US" sz="2400" b="1" dirty="0" err="1">
                <a:solidFill>
                  <a:srgbClr val="424242"/>
                </a:solidFill>
                <a:latin typeface="Times New Roman" panose="02020603050405020304" pitchFamily="18" charset="0"/>
                <a:ea typeface="Times New Roman" panose="02020603050405020304" pitchFamily="18" charset="0"/>
              </a:rPr>
              <a:t>confecțiior</a:t>
            </a:r>
            <a:r>
              <a:rPr lang="en-US" sz="2400" b="1" dirty="0">
                <a:solidFill>
                  <a:srgbClr val="424242"/>
                </a:solidFill>
                <a:latin typeface="Times New Roman" panose="02020603050405020304" pitchFamily="18" charset="0"/>
                <a:ea typeface="Times New Roman" panose="02020603050405020304" pitchFamily="18" charset="0"/>
              </a:rPr>
              <a:t>)”</a:t>
            </a:r>
            <a:endParaRPr lang="ru-MD" sz="1600" b="1" dirty="0">
              <a:latin typeface="Times New Roman" panose="02020603050405020304" pitchFamily="18" charset="0"/>
              <a:ea typeface="Times New Roman" panose="02020603050405020304" pitchFamily="18" charset="0"/>
            </a:endParaRPr>
          </a:p>
          <a:p>
            <a:pPr algn="ctr">
              <a:spcAft>
                <a:spcPts val="0"/>
              </a:spcAft>
            </a:pPr>
            <a:r>
              <a:rPr lang="en-US" sz="2400" b="1" dirty="0" err="1">
                <a:solidFill>
                  <a:srgbClr val="424242"/>
                </a:solidFill>
                <a:latin typeface="Times New Roman" panose="02020603050405020304" pitchFamily="18" charset="0"/>
                <a:ea typeface="Times New Roman" panose="02020603050405020304" pitchFamily="18" charset="0"/>
              </a:rPr>
              <a:t>responsabil</a:t>
            </a:r>
            <a:r>
              <a:rPr lang="en-US" sz="2400" b="1" dirty="0">
                <a:solidFill>
                  <a:srgbClr val="424242"/>
                </a:solidFill>
                <a:latin typeface="Times New Roman" panose="02020603050405020304" pitchFamily="18" charset="0"/>
                <a:ea typeface="Times New Roman" panose="02020603050405020304" pitchFamily="18" charset="0"/>
              </a:rPr>
              <a:t> </a:t>
            </a:r>
            <a:r>
              <a:rPr lang="en-US" sz="2400" b="1" dirty="0" err="1">
                <a:solidFill>
                  <a:srgbClr val="424242"/>
                </a:solidFill>
                <a:latin typeface="Times New Roman" panose="02020603050405020304" pitchFamily="18" charset="0"/>
                <a:ea typeface="Times New Roman" panose="02020603050405020304" pitchFamily="18" charset="0"/>
              </a:rPr>
              <a:t>Mîrzac</a:t>
            </a:r>
            <a:r>
              <a:rPr lang="en-US" sz="2400" b="1" dirty="0">
                <a:solidFill>
                  <a:srgbClr val="424242"/>
                </a:solidFill>
                <a:latin typeface="Times New Roman" panose="02020603050405020304" pitchFamily="18" charset="0"/>
                <a:ea typeface="Times New Roman" panose="02020603050405020304" pitchFamily="18" charset="0"/>
              </a:rPr>
              <a:t> C.</a:t>
            </a:r>
            <a:endParaRPr lang="ru-MD" sz="1600" b="1" dirty="0">
              <a:latin typeface="Times New Roman" panose="02020603050405020304" pitchFamily="18" charset="0"/>
              <a:ea typeface="Times New Roman" panose="02020603050405020304" pitchFamily="18" charset="0"/>
            </a:endParaRPr>
          </a:p>
        </p:txBody>
      </p:sp>
      <p:pic>
        <p:nvPicPr>
          <p:cNvPr id="5" name="Рисунок 4">
            <a:extLst>
              <a:ext uri="{FF2B5EF4-FFF2-40B4-BE49-F238E27FC236}">
                <a16:creationId xmlns:a16="http://schemas.microsoft.com/office/drawing/2014/main" id="{1622D680-44EA-4F71-929F-0E1B24F748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49040" y="2357120"/>
            <a:ext cx="4135120" cy="4419600"/>
          </a:xfrm>
          <a:prstGeom prst="rect">
            <a:avLst/>
          </a:prstGeom>
        </p:spPr>
      </p:pic>
      <p:pic>
        <p:nvPicPr>
          <p:cNvPr id="7" name="Рисунок 6">
            <a:extLst>
              <a:ext uri="{FF2B5EF4-FFF2-40B4-BE49-F238E27FC236}">
                <a16:creationId xmlns:a16="http://schemas.microsoft.com/office/drawing/2014/main" id="{1E27600A-8DD3-4F92-BB18-13D035696B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6080" y="2357120"/>
            <a:ext cx="4023360" cy="4419600"/>
          </a:xfrm>
          <a:prstGeom prst="rect">
            <a:avLst/>
          </a:prstGeom>
        </p:spPr>
      </p:pic>
      <p:pic>
        <p:nvPicPr>
          <p:cNvPr id="9" name="Рисунок 8">
            <a:extLst>
              <a:ext uri="{FF2B5EF4-FFF2-40B4-BE49-F238E27FC236}">
                <a16:creationId xmlns:a16="http://schemas.microsoft.com/office/drawing/2014/main" id="{8F1C9AA9-9244-4287-9A38-099CEF2CF3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560" y="2357120"/>
            <a:ext cx="3464560" cy="4419600"/>
          </a:xfrm>
          <a:prstGeom prst="rect">
            <a:avLst/>
          </a:prstGeom>
        </p:spPr>
      </p:pic>
    </p:spTree>
    <p:extLst>
      <p:ext uri="{BB962C8B-B14F-4D97-AF65-F5344CB8AC3E}">
        <p14:creationId xmlns:p14="http://schemas.microsoft.com/office/powerpoint/2010/main" val="26349451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gradFill>
          <a:gsLst>
            <a:gs pos="15560">
              <a:schemeClr val="accent6">
                <a:lumMod val="40000"/>
                <a:lumOff val="60000"/>
              </a:schemeClr>
            </a:gs>
            <a:gs pos="40626">
              <a:srgbClr val="C7E6FA"/>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2FDA7CA-EC87-444D-AB77-1039DC802E7A}"/>
              </a:ext>
            </a:extLst>
          </p:cNvPr>
          <p:cNvSpPr>
            <a:spLocks noGrp="1"/>
          </p:cNvSpPr>
          <p:nvPr>
            <p:ph type="title"/>
          </p:nvPr>
        </p:nvSpPr>
        <p:spPr>
          <a:xfrm>
            <a:off x="683046" y="2753360"/>
            <a:ext cx="11325340" cy="447040"/>
          </a:xfrm>
          <a:ln>
            <a:solidFill>
              <a:schemeClr val="tx2">
                <a:lumMod val="60000"/>
                <a:lumOff val="40000"/>
              </a:schemeClr>
            </a:solidFill>
          </a:ln>
        </p:spPr>
        <p:txBody>
          <a:bodyPr>
            <a:normAutofit fontScale="90000"/>
          </a:bodyPr>
          <a:lstStyle/>
          <a:p>
            <a:br>
              <a:rPr lang="ro-MD" dirty="0"/>
            </a:br>
            <a:br>
              <a:rPr lang="ro-MD" dirty="0"/>
            </a:br>
            <a:br>
              <a:rPr lang="ro-MD" dirty="0"/>
            </a:br>
            <a:r>
              <a:rPr lang="ro-MD" sz="6600" dirty="0">
                <a:solidFill>
                  <a:schemeClr val="accent3">
                    <a:lumMod val="50000"/>
                  </a:schemeClr>
                </a:solidFill>
              </a:rPr>
              <a:t>”Meseria se fură nu se învață”</a:t>
            </a:r>
            <a:br>
              <a:rPr lang="ro-MD" sz="6600" dirty="0"/>
            </a:br>
            <a:br>
              <a:rPr lang="ro-MD" dirty="0"/>
            </a:br>
            <a:br>
              <a:rPr lang="ro-MD" dirty="0"/>
            </a:br>
            <a:r>
              <a:rPr lang="ro-MD" dirty="0"/>
              <a:t>                                          </a:t>
            </a:r>
            <a:br>
              <a:rPr lang="ro-MD" dirty="0"/>
            </a:br>
            <a:br>
              <a:rPr lang="ro-MD" dirty="0"/>
            </a:br>
            <a:br>
              <a:rPr lang="ro-MD" dirty="0"/>
            </a:br>
            <a:br>
              <a:rPr lang="ro-MD" dirty="0"/>
            </a:br>
            <a:br>
              <a:rPr lang="ro-MD" dirty="0"/>
            </a:br>
            <a:br>
              <a:rPr lang="ro-MD" dirty="0"/>
            </a:br>
            <a:br>
              <a:rPr lang="ro-MD" dirty="0"/>
            </a:br>
            <a:br>
              <a:rPr lang="ro-MD" dirty="0"/>
            </a:br>
            <a:br>
              <a:rPr lang="ro-MD" dirty="0"/>
            </a:br>
            <a:br>
              <a:rPr lang="ro-MD" dirty="0"/>
            </a:br>
            <a:endParaRPr lang="ru-MD" dirty="0"/>
          </a:p>
        </p:txBody>
      </p:sp>
      <p:pic>
        <p:nvPicPr>
          <p:cNvPr id="4" name="Рисунок 3">
            <a:extLst>
              <a:ext uri="{FF2B5EF4-FFF2-40B4-BE49-F238E27FC236}">
                <a16:creationId xmlns:a16="http://schemas.microsoft.com/office/drawing/2014/main" id="{08061914-D609-4545-B892-FA1062136E41}"/>
              </a:ext>
            </a:extLst>
          </p:cNvPr>
          <p:cNvPicPr>
            <a:picLocks noChangeAspect="1"/>
          </p:cNvPicPr>
          <p:nvPr/>
        </p:nvPicPr>
        <p:blipFill>
          <a:blip r:embed="rId2"/>
          <a:stretch>
            <a:fillRect/>
          </a:stretch>
        </p:blipFill>
        <p:spPr>
          <a:xfrm>
            <a:off x="407624" y="1277957"/>
            <a:ext cx="11325340" cy="5302679"/>
          </a:xfrm>
          <a:prstGeom prst="rect">
            <a:avLst/>
          </a:prstGeom>
          <a:gradFill>
            <a:gsLst>
              <a:gs pos="15560">
                <a:srgbClr val="E3F2FC"/>
              </a:gs>
              <a:gs pos="40626">
                <a:srgbClr val="C7E6FA"/>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spTree>
    <p:extLst>
      <p:ext uri="{BB962C8B-B14F-4D97-AF65-F5344CB8AC3E}">
        <p14:creationId xmlns:p14="http://schemas.microsoft.com/office/powerpoint/2010/main" val="2600316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FE99E97C-19F1-45AF-A9F2-88FCBA77AE6B}"/>
              </a:ext>
            </a:extLst>
          </p:cNvPr>
          <p:cNvSpPr/>
          <p:nvPr/>
        </p:nvSpPr>
        <p:spPr>
          <a:xfrm>
            <a:off x="1706880" y="276792"/>
            <a:ext cx="9174480" cy="1410835"/>
          </a:xfrm>
          <a:prstGeom prst="rect">
            <a:avLst/>
          </a:prstGeom>
        </p:spPr>
        <p:txBody>
          <a:bodyPr wrap="square">
            <a:spAutoFit/>
          </a:bodyPr>
          <a:lstStyle/>
          <a:p>
            <a:pPr algn="ctr">
              <a:lnSpc>
                <a:spcPct val="106000"/>
              </a:lnSpc>
              <a:spcAft>
                <a:spcPts val="0"/>
              </a:spcAft>
            </a:pPr>
            <a:r>
              <a:rPr lang="en-US" sz="2800" b="1" dirty="0">
                <a:latin typeface="Calibri" panose="020F0502020204030204" pitchFamily="34" charset="0"/>
                <a:ea typeface="Calibri" panose="020F0502020204030204" pitchFamily="34" charset="0"/>
                <a:cs typeface="Times New Roman" panose="02020603050405020304" pitchFamily="18" charset="0"/>
              </a:rPr>
              <a:t>03.02.2023</a:t>
            </a:r>
            <a:endParaRPr lang="ru-MD" sz="1600" b="1" dirty="0">
              <a:latin typeface="Calibri" panose="020F0502020204030204" pitchFamily="34" charset="0"/>
              <a:ea typeface="Calibri" panose="020F0502020204030204" pitchFamily="34" charset="0"/>
              <a:cs typeface="Times New Roman" panose="02020603050405020304" pitchFamily="18" charset="0"/>
            </a:endParaRPr>
          </a:p>
          <a:p>
            <a:pPr algn="ctr">
              <a:spcAft>
                <a:spcPts val="0"/>
              </a:spcAft>
            </a:pPr>
            <a:r>
              <a:rPr lang="en-US" sz="2800" b="1" dirty="0">
                <a:solidFill>
                  <a:srgbClr val="424242"/>
                </a:solidFill>
                <a:latin typeface="Times New Roman" panose="02020603050405020304" pitchFamily="18" charset="0"/>
                <a:ea typeface="Times New Roman" panose="02020603050405020304" pitchFamily="18" charset="0"/>
              </a:rPr>
              <a:t>Concurs ,, </a:t>
            </a:r>
            <a:r>
              <a:rPr lang="en-US" sz="2800" b="1" dirty="0" err="1">
                <a:solidFill>
                  <a:srgbClr val="424242"/>
                </a:solidFill>
                <a:latin typeface="Times New Roman" panose="02020603050405020304" pitchFamily="18" charset="0"/>
                <a:ea typeface="Times New Roman" panose="02020603050405020304" pitchFamily="18" charset="0"/>
              </a:rPr>
              <a:t>Cel</a:t>
            </a:r>
            <a:r>
              <a:rPr lang="en-US" sz="2800" b="1" dirty="0">
                <a:solidFill>
                  <a:srgbClr val="424242"/>
                </a:solidFill>
                <a:latin typeface="Times New Roman" panose="02020603050405020304" pitchFamily="18" charset="0"/>
                <a:ea typeface="Times New Roman" panose="02020603050405020304" pitchFamily="18" charset="0"/>
              </a:rPr>
              <a:t> </a:t>
            </a:r>
            <a:r>
              <a:rPr lang="en-US" sz="2800" b="1" dirty="0" err="1">
                <a:solidFill>
                  <a:srgbClr val="424242"/>
                </a:solidFill>
                <a:latin typeface="Times New Roman" panose="02020603050405020304" pitchFamily="18" charset="0"/>
                <a:ea typeface="Times New Roman" panose="02020603050405020304" pitchFamily="18" charset="0"/>
              </a:rPr>
              <a:t>mai</a:t>
            </a:r>
            <a:r>
              <a:rPr lang="en-US" sz="2800" b="1" dirty="0">
                <a:solidFill>
                  <a:srgbClr val="424242"/>
                </a:solidFill>
                <a:latin typeface="Times New Roman" panose="02020603050405020304" pitchFamily="18" charset="0"/>
                <a:ea typeface="Times New Roman" panose="02020603050405020304" pitchFamily="18" charset="0"/>
              </a:rPr>
              <a:t> bun </a:t>
            </a:r>
            <a:r>
              <a:rPr lang="en-US" sz="2800" b="1" dirty="0" err="1">
                <a:solidFill>
                  <a:srgbClr val="424242"/>
                </a:solidFill>
                <a:latin typeface="Times New Roman" panose="02020603050405020304" pitchFamily="18" charset="0"/>
                <a:ea typeface="Times New Roman" panose="02020603050405020304" pitchFamily="18" charset="0"/>
              </a:rPr>
              <a:t>în</a:t>
            </a:r>
            <a:r>
              <a:rPr lang="en-US" sz="2800" b="1" dirty="0">
                <a:solidFill>
                  <a:srgbClr val="424242"/>
                </a:solidFill>
                <a:latin typeface="Times New Roman" panose="02020603050405020304" pitchFamily="18" charset="0"/>
                <a:ea typeface="Times New Roman" panose="02020603050405020304" pitchFamily="18" charset="0"/>
              </a:rPr>
              <a:t> </a:t>
            </a:r>
            <a:r>
              <a:rPr lang="en-US" sz="2800" b="1" dirty="0" err="1">
                <a:solidFill>
                  <a:srgbClr val="424242"/>
                </a:solidFill>
                <a:latin typeface="Times New Roman" panose="02020603050405020304" pitchFamily="18" charset="0"/>
                <a:ea typeface="Times New Roman" panose="02020603050405020304" pitchFamily="18" charset="0"/>
              </a:rPr>
              <a:t>meserie</a:t>
            </a:r>
            <a:r>
              <a:rPr lang="en-US" sz="2800" b="1" dirty="0">
                <a:solidFill>
                  <a:srgbClr val="424242"/>
                </a:solidFill>
                <a:latin typeface="Times New Roman" panose="02020603050405020304" pitchFamily="18" charset="0"/>
                <a:ea typeface="Times New Roman" panose="02020603050405020304" pitchFamily="18" charset="0"/>
              </a:rPr>
              <a:t>”, la ITM, , </a:t>
            </a:r>
            <a:endParaRPr lang="ru-MD" b="1" dirty="0">
              <a:latin typeface="Times New Roman" panose="02020603050405020304" pitchFamily="18" charset="0"/>
              <a:ea typeface="Times New Roman" panose="02020603050405020304" pitchFamily="18" charset="0"/>
            </a:endParaRPr>
          </a:p>
          <a:p>
            <a:pPr algn="ctr">
              <a:spcAft>
                <a:spcPts val="0"/>
              </a:spcAft>
            </a:pPr>
            <a:r>
              <a:rPr lang="en-US" sz="2800" b="1" dirty="0">
                <a:solidFill>
                  <a:srgbClr val="424242"/>
                </a:solidFill>
                <a:latin typeface="Times New Roman" panose="02020603050405020304" pitchFamily="18" charset="0"/>
                <a:ea typeface="Times New Roman" panose="02020603050405020304" pitchFamily="18" charset="0"/>
              </a:rPr>
              <a:t>gr.87, </a:t>
            </a:r>
            <a:r>
              <a:rPr lang="en-US" sz="2800" b="1" dirty="0" err="1">
                <a:solidFill>
                  <a:srgbClr val="424242"/>
                </a:solidFill>
                <a:latin typeface="Times New Roman" panose="02020603050405020304" pitchFamily="18" charset="0"/>
                <a:ea typeface="Times New Roman" panose="02020603050405020304" pitchFamily="18" charset="0"/>
              </a:rPr>
              <a:t>an.II</a:t>
            </a:r>
            <a:r>
              <a:rPr lang="en-US" sz="2800" b="1" dirty="0">
                <a:solidFill>
                  <a:srgbClr val="424242"/>
                </a:solidFill>
                <a:latin typeface="Times New Roman" panose="02020603050405020304" pitchFamily="18" charset="0"/>
                <a:ea typeface="Times New Roman" panose="02020603050405020304" pitchFamily="18" charset="0"/>
              </a:rPr>
              <a:t>, </a:t>
            </a:r>
            <a:r>
              <a:rPr lang="en-US" sz="2800" b="1" dirty="0" err="1">
                <a:solidFill>
                  <a:srgbClr val="424242"/>
                </a:solidFill>
                <a:latin typeface="Times New Roman" panose="02020603050405020304" pitchFamily="18" charset="0"/>
                <a:ea typeface="Times New Roman" panose="02020603050405020304" pitchFamily="18" charset="0"/>
              </a:rPr>
              <a:t>meseria</a:t>
            </a:r>
            <a:r>
              <a:rPr lang="en-US" sz="2800" b="1" dirty="0">
                <a:solidFill>
                  <a:srgbClr val="424242"/>
                </a:solidFill>
                <a:latin typeface="Times New Roman" panose="02020603050405020304" pitchFamily="18" charset="0"/>
                <a:ea typeface="Times New Roman" panose="02020603050405020304" pitchFamily="18" charset="0"/>
              </a:rPr>
              <a:t>: „</a:t>
            </a:r>
            <a:r>
              <a:rPr lang="en-US" sz="2800" b="1" dirty="0" err="1">
                <a:solidFill>
                  <a:srgbClr val="424242"/>
                </a:solidFill>
                <a:latin typeface="Times New Roman" panose="02020603050405020304" pitchFamily="18" charset="0"/>
                <a:ea typeface="Times New Roman" panose="02020603050405020304" pitchFamily="18" charset="0"/>
              </a:rPr>
              <a:t>Tencuitor</a:t>
            </a:r>
            <a:r>
              <a:rPr lang="en-US" sz="2800" b="1" dirty="0">
                <a:solidFill>
                  <a:srgbClr val="424242"/>
                </a:solidFill>
                <a:latin typeface="Times New Roman" panose="02020603050405020304" pitchFamily="18" charset="0"/>
                <a:ea typeface="Times New Roman" panose="02020603050405020304" pitchFamily="18" charset="0"/>
              </a:rPr>
              <a:t>” </a:t>
            </a:r>
            <a:r>
              <a:rPr lang="en-US" sz="2800" b="1" dirty="0" err="1">
                <a:solidFill>
                  <a:srgbClr val="424242"/>
                </a:solidFill>
                <a:latin typeface="Times New Roman" panose="02020603050405020304" pitchFamily="18" charset="0"/>
                <a:ea typeface="Times New Roman" panose="02020603050405020304" pitchFamily="18" charset="0"/>
              </a:rPr>
              <a:t>responsabil</a:t>
            </a:r>
            <a:r>
              <a:rPr lang="en-US" sz="2800" b="1" dirty="0">
                <a:solidFill>
                  <a:srgbClr val="424242"/>
                </a:solidFill>
                <a:latin typeface="Times New Roman" panose="02020603050405020304" pitchFamily="18" charset="0"/>
                <a:ea typeface="Times New Roman" panose="02020603050405020304" pitchFamily="18" charset="0"/>
              </a:rPr>
              <a:t> </a:t>
            </a:r>
            <a:r>
              <a:rPr lang="en-US" sz="2800" b="1" dirty="0" err="1">
                <a:solidFill>
                  <a:srgbClr val="424242"/>
                </a:solidFill>
                <a:latin typeface="Times New Roman" panose="02020603050405020304" pitchFamily="18" charset="0"/>
                <a:ea typeface="Times New Roman" panose="02020603050405020304" pitchFamily="18" charset="0"/>
              </a:rPr>
              <a:t>Plîngău</a:t>
            </a:r>
            <a:r>
              <a:rPr lang="en-US" sz="2800" b="1" dirty="0">
                <a:solidFill>
                  <a:srgbClr val="424242"/>
                </a:solidFill>
                <a:latin typeface="Times New Roman" panose="02020603050405020304" pitchFamily="18" charset="0"/>
                <a:ea typeface="Times New Roman" panose="02020603050405020304" pitchFamily="18" charset="0"/>
              </a:rPr>
              <a:t> V</a:t>
            </a:r>
            <a:r>
              <a:rPr lang="en-US" dirty="0">
                <a:solidFill>
                  <a:srgbClr val="424242"/>
                </a:solidFill>
                <a:latin typeface="Times New Roman" panose="02020603050405020304" pitchFamily="18" charset="0"/>
                <a:ea typeface="Times New Roman" panose="02020603050405020304" pitchFamily="18" charset="0"/>
              </a:rPr>
              <a:t>.</a:t>
            </a:r>
            <a:endParaRPr lang="ru-MD" sz="1200" dirty="0">
              <a:latin typeface="Times New Roman" panose="02020603050405020304" pitchFamily="18" charset="0"/>
              <a:ea typeface="Times New Roman" panose="02020603050405020304" pitchFamily="18" charset="0"/>
            </a:endParaRPr>
          </a:p>
        </p:txBody>
      </p:sp>
      <p:pic>
        <p:nvPicPr>
          <p:cNvPr id="5" name="Рисунок 4">
            <a:extLst>
              <a:ext uri="{FF2B5EF4-FFF2-40B4-BE49-F238E27FC236}">
                <a16:creationId xmlns:a16="http://schemas.microsoft.com/office/drawing/2014/main" id="{EF2C9BD5-8204-406D-87D1-357B135F6C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78320" y="2367280"/>
            <a:ext cx="5161280" cy="4490720"/>
          </a:xfrm>
          <a:prstGeom prst="rect">
            <a:avLst/>
          </a:prstGeom>
        </p:spPr>
      </p:pic>
      <p:pic>
        <p:nvPicPr>
          <p:cNvPr id="7" name="Рисунок 6">
            <a:extLst>
              <a:ext uri="{FF2B5EF4-FFF2-40B4-BE49-F238E27FC236}">
                <a16:creationId xmlns:a16="http://schemas.microsoft.com/office/drawing/2014/main" id="{9F8195D1-142B-4E6D-836B-DC9D3E366D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67280"/>
            <a:ext cx="6766560" cy="4490720"/>
          </a:xfrm>
          <a:prstGeom prst="rect">
            <a:avLst/>
          </a:prstGeom>
        </p:spPr>
      </p:pic>
    </p:spTree>
    <p:extLst>
      <p:ext uri="{BB962C8B-B14F-4D97-AF65-F5344CB8AC3E}">
        <p14:creationId xmlns:p14="http://schemas.microsoft.com/office/powerpoint/2010/main" val="15311166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312EBCA7-0EBF-4CC7-9C20-275F0E3EDEDC}"/>
              </a:ext>
            </a:extLst>
          </p:cNvPr>
          <p:cNvSpPr/>
          <p:nvPr/>
        </p:nvSpPr>
        <p:spPr>
          <a:xfrm>
            <a:off x="955040" y="1235572"/>
            <a:ext cx="4114800" cy="3134384"/>
          </a:xfrm>
          <a:prstGeom prst="rect">
            <a:avLst/>
          </a:prstGeom>
        </p:spPr>
        <p:txBody>
          <a:bodyPr wrap="square">
            <a:spAutoFit/>
          </a:bodyPr>
          <a:lstStyle/>
          <a:p>
            <a:pPr algn="ctr">
              <a:lnSpc>
                <a:spcPct val="106000"/>
              </a:lnSpc>
              <a:spcAft>
                <a:spcPts val="0"/>
              </a:spcAft>
            </a:pPr>
            <a:r>
              <a:rPr lang="en-US" sz="2800" b="1" dirty="0">
                <a:latin typeface="Calibri" panose="020F0502020204030204" pitchFamily="34" charset="0"/>
                <a:ea typeface="Calibri" panose="020F0502020204030204" pitchFamily="34" charset="0"/>
                <a:cs typeface="Times New Roman" panose="02020603050405020304" pitchFamily="18" charset="0"/>
              </a:rPr>
              <a:t>03.02.2023</a:t>
            </a:r>
            <a:r>
              <a:rPr lang="ro-MD" sz="2800" b="1" dirty="0">
                <a:latin typeface="Calibri" panose="020F0502020204030204" pitchFamily="34" charset="0"/>
                <a:ea typeface="Calibri" panose="020F0502020204030204" pitchFamily="34" charset="0"/>
                <a:cs typeface="Times New Roman" panose="02020603050405020304" pitchFamily="18" charset="0"/>
              </a:rPr>
              <a:t>; </a:t>
            </a:r>
            <a:endParaRPr lang="ru-MD" sz="1600" b="1" dirty="0">
              <a:latin typeface="Calibri" panose="020F0502020204030204" pitchFamily="34" charset="0"/>
              <a:ea typeface="Calibri" panose="020F0502020204030204" pitchFamily="34" charset="0"/>
              <a:cs typeface="Times New Roman" panose="02020603050405020304" pitchFamily="18" charset="0"/>
            </a:endParaRPr>
          </a:p>
          <a:p>
            <a:pPr algn="ctr">
              <a:spcAft>
                <a:spcPts val="0"/>
              </a:spcAft>
            </a:pPr>
            <a:r>
              <a:rPr lang="en-US" sz="2800" b="1" dirty="0">
                <a:solidFill>
                  <a:srgbClr val="424242"/>
                </a:solidFill>
                <a:latin typeface="Times New Roman" panose="02020603050405020304" pitchFamily="18" charset="0"/>
                <a:ea typeface="Times New Roman" panose="02020603050405020304" pitchFamily="18" charset="0"/>
              </a:rPr>
              <a:t>Concurs ,, </a:t>
            </a:r>
            <a:r>
              <a:rPr lang="en-US" sz="2800" b="1" dirty="0" err="1">
                <a:solidFill>
                  <a:srgbClr val="424242"/>
                </a:solidFill>
                <a:latin typeface="Times New Roman" panose="02020603050405020304" pitchFamily="18" charset="0"/>
                <a:ea typeface="Times New Roman" panose="02020603050405020304" pitchFamily="18" charset="0"/>
              </a:rPr>
              <a:t>Cel</a:t>
            </a:r>
            <a:r>
              <a:rPr lang="en-US" sz="2800" b="1" dirty="0">
                <a:solidFill>
                  <a:srgbClr val="424242"/>
                </a:solidFill>
                <a:latin typeface="Times New Roman" panose="02020603050405020304" pitchFamily="18" charset="0"/>
                <a:ea typeface="Times New Roman" panose="02020603050405020304" pitchFamily="18" charset="0"/>
              </a:rPr>
              <a:t> </a:t>
            </a:r>
            <a:r>
              <a:rPr lang="en-US" sz="2800" b="1" dirty="0" err="1">
                <a:solidFill>
                  <a:srgbClr val="424242"/>
                </a:solidFill>
                <a:latin typeface="Times New Roman" panose="02020603050405020304" pitchFamily="18" charset="0"/>
                <a:ea typeface="Times New Roman" panose="02020603050405020304" pitchFamily="18" charset="0"/>
              </a:rPr>
              <a:t>mai</a:t>
            </a:r>
            <a:r>
              <a:rPr lang="en-US" sz="2800" b="1" dirty="0">
                <a:solidFill>
                  <a:srgbClr val="424242"/>
                </a:solidFill>
                <a:latin typeface="Times New Roman" panose="02020603050405020304" pitchFamily="18" charset="0"/>
                <a:ea typeface="Times New Roman" panose="02020603050405020304" pitchFamily="18" charset="0"/>
              </a:rPr>
              <a:t> bun </a:t>
            </a:r>
            <a:r>
              <a:rPr lang="en-US" sz="2800" b="1" dirty="0" err="1">
                <a:solidFill>
                  <a:srgbClr val="424242"/>
                </a:solidFill>
                <a:latin typeface="Times New Roman" panose="02020603050405020304" pitchFamily="18" charset="0"/>
                <a:ea typeface="Times New Roman" panose="02020603050405020304" pitchFamily="18" charset="0"/>
              </a:rPr>
              <a:t>în</a:t>
            </a:r>
            <a:r>
              <a:rPr lang="en-US" sz="2800" b="1" dirty="0">
                <a:solidFill>
                  <a:srgbClr val="424242"/>
                </a:solidFill>
                <a:latin typeface="Times New Roman" panose="02020603050405020304" pitchFamily="18" charset="0"/>
                <a:ea typeface="Times New Roman" panose="02020603050405020304" pitchFamily="18" charset="0"/>
              </a:rPr>
              <a:t> </a:t>
            </a:r>
            <a:r>
              <a:rPr lang="en-US" sz="2800" b="1" dirty="0" err="1">
                <a:solidFill>
                  <a:srgbClr val="424242"/>
                </a:solidFill>
                <a:latin typeface="Times New Roman" panose="02020603050405020304" pitchFamily="18" charset="0"/>
                <a:ea typeface="Times New Roman" panose="02020603050405020304" pitchFamily="18" charset="0"/>
              </a:rPr>
              <a:t>meserie</a:t>
            </a:r>
            <a:r>
              <a:rPr lang="en-US" sz="2800" b="1" dirty="0">
                <a:solidFill>
                  <a:srgbClr val="424242"/>
                </a:solidFill>
                <a:latin typeface="Times New Roman" panose="02020603050405020304" pitchFamily="18" charset="0"/>
                <a:ea typeface="Times New Roman" panose="02020603050405020304" pitchFamily="18" charset="0"/>
              </a:rPr>
              <a:t>”, la ITM,</a:t>
            </a:r>
            <a:endParaRPr lang="ru-MD" b="1" dirty="0">
              <a:latin typeface="Times New Roman" panose="02020603050405020304" pitchFamily="18" charset="0"/>
              <a:ea typeface="Times New Roman" panose="02020603050405020304" pitchFamily="18" charset="0"/>
            </a:endParaRPr>
          </a:p>
          <a:p>
            <a:pPr algn="ctr">
              <a:spcAft>
                <a:spcPts val="0"/>
              </a:spcAft>
            </a:pPr>
            <a:r>
              <a:rPr lang="en-US" sz="2800" b="1" dirty="0">
                <a:solidFill>
                  <a:srgbClr val="424242"/>
                </a:solidFill>
                <a:latin typeface="Times New Roman" panose="02020603050405020304" pitchFamily="18" charset="0"/>
                <a:ea typeface="Times New Roman" panose="02020603050405020304" pitchFamily="18" charset="0"/>
              </a:rPr>
              <a:t>gr.81, </a:t>
            </a:r>
            <a:r>
              <a:rPr lang="en-US" sz="2800" b="1" dirty="0" err="1">
                <a:solidFill>
                  <a:srgbClr val="424242"/>
                </a:solidFill>
                <a:latin typeface="Times New Roman" panose="02020603050405020304" pitchFamily="18" charset="0"/>
                <a:ea typeface="Times New Roman" panose="02020603050405020304" pitchFamily="18" charset="0"/>
              </a:rPr>
              <a:t>an.II</a:t>
            </a:r>
            <a:r>
              <a:rPr lang="en-US" sz="2800" b="1" dirty="0">
                <a:solidFill>
                  <a:srgbClr val="424242"/>
                </a:solidFill>
                <a:latin typeface="Times New Roman" panose="02020603050405020304" pitchFamily="18" charset="0"/>
                <a:ea typeface="Times New Roman" panose="02020603050405020304" pitchFamily="18" charset="0"/>
              </a:rPr>
              <a:t>, </a:t>
            </a:r>
            <a:r>
              <a:rPr lang="en-US" sz="2800" b="1" dirty="0" err="1">
                <a:solidFill>
                  <a:srgbClr val="424242"/>
                </a:solidFill>
                <a:latin typeface="Times New Roman" panose="02020603050405020304" pitchFamily="18" charset="0"/>
                <a:ea typeface="Times New Roman" panose="02020603050405020304" pitchFamily="18" charset="0"/>
              </a:rPr>
              <a:t>meseria</a:t>
            </a:r>
            <a:r>
              <a:rPr lang="en-US" sz="2800" b="1" dirty="0">
                <a:solidFill>
                  <a:srgbClr val="424242"/>
                </a:solidFill>
                <a:latin typeface="Times New Roman" panose="02020603050405020304" pitchFamily="18" charset="0"/>
                <a:ea typeface="Times New Roman" panose="02020603050405020304" pitchFamily="18" charset="0"/>
              </a:rPr>
              <a:t>:„ Strugar </a:t>
            </a:r>
            <a:r>
              <a:rPr lang="en-US" sz="2800" b="1" dirty="0" err="1">
                <a:solidFill>
                  <a:srgbClr val="424242"/>
                </a:solidFill>
                <a:latin typeface="Times New Roman" panose="02020603050405020304" pitchFamily="18" charset="0"/>
                <a:ea typeface="Times New Roman" panose="02020603050405020304" pitchFamily="18" charset="0"/>
              </a:rPr>
              <a:t>multiprofil”responsabil</a:t>
            </a:r>
            <a:r>
              <a:rPr lang="en-US" sz="2800" b="1" dirty="0">
                <a:solidFill>
                  <a:srgbClr val="424242"/>
                </a:solidFill>
                <a:latin typeface="Times New Roman" panose="02020603050405020304" pitchFamily="18" charset="0"/>
                <a:ea typeface="Times New Roman" panose="02020603050405020304" pitchFamily="18" charset="0"/>
              </a:rPr>
              <a:t> Maxim N.</a:t>
            </a:r>
            <a:endParaRPr lang="ru-MD" b="1" dirty="0">
              <a:latin typeface="Times New Roman" panose="02020603050405020304" pitchFamily="18" charset="0"/>
              <a:ea typeface="Times New Roman" panose="02020603050405020304" pitchFamily="18" charset="0"/>
            </a:endParaRPr>
          </a:p>
        </p:txBody>
      </p:sp>
      <p:pic>
        <p:nvPicPr>
          <p:cNvPr id="5" name="Рисунок 4">
            <a:extLst>
              <a:ext uri="{FF2B5EF4-FFF2-40B4-BE49-F238E27FC236}">
                <a16:creationId xmlns:a16="http://schemas.microsoft.com/office/drawing/2014/main" id="{47876486-5F0D-4F8B-8518-86BD63E374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355600"/>
            <a:ext cx="5557520" cy="6418833"/>
          </a:xfrm>
          <a:prstGeom prst="rect">
            <a:avLst/>
          </a:prstGeom>
        </p:spPr>
      </p:pic>
    </p:spTree>
    <p:extLst>
      <p:ext uri="{BB962C8B-B14F-4D97-AF65-F5344CB8AC3E}">
        <p14:creationId xmlns:p14="http://schemas.microsoft.com/office/powerpoint/2010/main" val="14984594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C0361D92-3595-4358-A4B6-4B17C86D5C2D}"/>
              </a:ext>
            </a:extLst>
          </p:cNvPr>
          <p:cNvSpPr/>
          <p:nvPr/>
        </p:nvSpPr>
        <p:spPr>
          <a:xfrm>
            <a:off x="843280" y="361812"/>
            <a:ext cx="10505440" cy="1687834"/>
          </a:xfrm>
          <a:prstGeom prst="rect">
            <a:avLst/>
          </a:prstGeom>
        </p:spPr>
        <p:txBody>
          <a:bodyPr wrap="square">
            <a:spAutoFit/>
          </a:bodyPr>
          <a:lstStyle/>
          <a:p>
            <a:pPr algn="ctr">
              <a:lnSpc>
                <a:spcPct val="106000"/>
              </a:lnSpc>
              <a:spcAft>
                <a:spcPts val="0"/>
              </a:spcAft>
            </a:pPr>
            <a:r>
              <a:rPr lang="en-US" sz="2800" b="1" dirty="0">
                <a:latin typeface="Calibri" panose="020F0502020204030204" pitchFamily="34" charset="0"/>
                <a:ea typeface="Calibri" panose="020F0502020204030204" pitchFamily="34" charset="0"/>
                <a:cs typeface="Times New Roman" panose="02020603050405020304" pitchFamily="18" charset="0"/>
              </a:rPr>
              <a:t>03.02.2023</a:t>
            </a:r>
            <a:endParaRPr lang="ru-MD" sz="1600" b="1" dirty="0">
              <a:latin typeface="Calibri" panose="020F0502020204030204" pitchFamily="34" charset="0"/>
              <a:ea typeface="Calibri" panose="020F0502020204030204" pitchFamily="34" charset="0"/>
              <a:cs typeface="Times New Roman" panose="02020603050405020304" pitchFamily="18" charset="0"/>
            </a:endParaRPr>
          </a:p>
          <a:p>
            <a:pPr algn="ctr">
              <a:spcAft>
                <a:spcPts val="0"/>
              </a:spcAft>
            </a:pPr>
            <a:r>
              <a:rPr lang="en-US" sz="2800" b="1" dirty="0" err="1">
                <a:solidFill>
                  <a:srgbClr val="424242"/>
                </a:solidFill>
                <a:latin typeface="Times New Roman" panose="02020603050405020304" pitchFamily="18" charset="0"/>
                <a:ea typeface="Times New Roman" panose="02020603050405020304" pitchFamily="18" charset="0"/>
              </a:rPr>
              <a:t>Victorină</a:t>
            </a:r>
            <a:r>
              <a:rPr lang="en-US" sz="2800" b="1" dirty="0">
                <a:solidFill>
                  <a:srgbClr val="424242"/>
                </a:solidFill>
                <a:latin typeface="Times New Roman" panose="02020603050405020304" pitchFamily="18" charset="0"/>
                <a:ea typeface="Times New Roman" panose="02020603050405020304" pitchFamily="18" charset="0"/>
              </a:rPr>
              <a:t> ,, Bate </a:t>
            </a:r>
            <a:r>
              <a:rPr lang="en-US" sz="2800" b="1" dirty="0" err="1">
                <a:solidFill>
                  <a:srgbClr val="424242"/>
                </a:solidFill>
                <a:latin typeface="Times New Roman" panose="02020603050405020304" pitchFamily="18" charset="0"/>
                <a:ea typeface="Times New Roman" panose="02020603050405020304" pitchFamily="18" charset="0"/>
              </a:rPr>
              <a:t>fierul</a:t>
            </a:r>
            <a:r>
              <a:rPr lang="en-US" sz="2800" b="1" dirty="0">
                <a:solidFill>
                  <a:srgbClr val="424242"/>
                </a:solidFill>
                <a:latin typeface="Times New Roman" panose="02020603050405020304" pitchFamily="18" charset="0"/>
                <a:ea typeface="Times New Roman" panose="02020603050405020304" pitchFamily="18" charset="0"/>
              </a:rPr>
              <a:t> </a:t>
            </a:r>
            <a:r>
              <a:rPr lang="en-US" sz="2800" b="1" dirty="0" err="1">
                <a:solidFill>
                  <a:srgbClr val="424242"/>
                </a:solidFill>
                <a:latin typeface="Times New Roman" panose="02020603050405020304" pitchFamily="18" charset="0"/>
                <a:ea typeface="Times New Roman" panose="02020603050405020304" pitchFamily="18" charset="0"/>
              </a:rPr>
              <a:t>cât</a:t>
            </a:r>
            <a:r>
              <a:rPr lang="en-US" sz="2800" b="1" dirty="0">
                <a:solidFill>
                  <a:srgbClr val="424242"/>
                </a:solidFill>
                <a:latin typeface="Times New Roman" panose="02020603050405020304" pitchFamily="18" charset="0"/>
                <a:ea typeface="Times New Roman" panose="02020603050405020304" pitchFamily="18" charset="0"/>
              </a:rPr>
              <a:t> e </a:t>
            </a:r>
            <a:r>
              <a:rPr lang="en-US" sz="2800" b="1" dirty="0" err="1">
                <a:solidFill>
                  <a:srgbClr val="424242"/>
                </a:solidFill>
                <a:latin typeface="Times New Roman" panose="02020603050405020304" pitchFamily="18" charset="0"/>
                <a:ea typeface="Times New Roman" panose="02020603050405020304" pitchFamily="18" charset="0"/>
              </a:rPr>
              <a:t>cald</a:t>
            </a:r>
            <a:r>
              <a:rPr lang="en-US" sz="2800" b="1" dirty="0">
                <a:solidFill>
                  <a:srgbClr val="424242"/>
                </a:solidFill>
                <a:latin typeface="Times New Roman" panose="02020603050405020304" pitchFamily="18" charset="0"/>
                <a:ea typeface="Times New Roman" panose="02020603050405020304" pitchFamily="18" charset="0"/>
              </a:rPr>
              <a:t> ”, la ITM,</a:t>
            </a:r>
            <a:endParaRPr lang="ru-MD" b="1" dirty="0">
              <a:latin typeface="Times New Roman" panose="02020603050405020304" pitchFamily="18" charset="0"/>
              <a:ea typeface="Times New Roman" panose="02020603050405020304" pitchFamily="18" charset="0"/>
            </a:endParaRPr>
          </a:p>
          <a:p>
            <a:pPr algn="ctr">
              <a:spcAft>
                <a:spcPts val="0"/>
              </a:spcAft>
            </a:pPr>
            <a:r>
              <a:rPr lang="en-US" sz="2800" b="1" dirty="0">
                <a:solidFill>
                  <a:srgbClr val="424242"/>
                </a:solidFill>
                <a:latin typeface="Times New Roman" panose="02020603050405020304" pitchFamily="18" charset="0"/>
                <a:ea typeface="Times New Roman" panose="02020603050405020304" pitchFamily="18" charset="0"/>
              </a:rPr>
              <a:t>gr.89, </a:t>
            </a:r>
            <a:r>
              <a:rPr lang="en-US" sz="2800" b="1" dirty="0" err="1">
                <a:solidFill>
                  <a:srgbClr val="424242"/>
                </a:solidFill>
                <a:latin typeface="Times New Roman" panose="02020603050405020304" pitchFamily="18" charset="0"/>
                <a:ea typeface="Times New Roman" panose="02020603050405020304" pitchFamily="18" charset="0"/>
              </a:rPr>
              <a:t>an.I</a:t>
            </a:r>
            <a:r>
              <a:rPr lang="en-US" sz="2800" b="1" dirty="0">
                <a:solidFill>
                  <a:srgbClr val="424242"/>
                </a:solidFill>
                <a:latin typeface="Times New Roman" panose="02020603050405020304" pitchFamily="18" charset="0"/>
                <a:ea typeface="Times New Roman" panose="02020603050405020304" pitchFamily="18" charset="0"/>
              </a:rPr>
              <a:t>, </a:t>
            </a:r>
            <a:r>
              <a:rPr lang="en-US" sz="2800" b="1" dirty="0" err="1">
                <a:solidFill>
                  <a:srgbClr val="424242"/>
                </a:solidFill>
                <a:latin typeface="Times New Roman" panose="02020603050405020304" pitchFamily="18" charset="0"/>
                <a:ea typeface="Times New Roman" panose="02020603050405020304" pitchFamily="18" charset="0"/>
              </a:rPr>
              <a:t>meseria</a:t>
            </a:r>
            <a:r>
              <a:rPr lang="en-US" sz="2800" b="1" dirty="0">
                <a:solidFill>
                  <a:srgbClr val="424242"/>
                </a:solidFill>
                <a:latin typeface="Times New Roman" panose="02020603050405020304" pitchFamily="18" charset="0"/>
                <a:ea typeface="Times New Roman" panose="02020603050405020304" pitchFamily="18" charset="0"/>
              </a:rPr>
              <a:t>: „ </a:t>
            </a:r>
            <a:r>
              <a:rPr lang="en-US" sz="2800" b="1" dirty="0" err="1">
                <a:solidFill>
                  <a:srgbClr val="424242"/>
                </a:solidFill>
                <a:latin typeface="Times New Roman" panose="02020603050405020304" pitchFamily="18" charset="0"/>
                <a:ea typeface="Times New Roman" panose="02020603050405020304" pitchFamily="18" charset="0"/>
              </a:rPr>
              <a:t>Strungar</a:t>
            </a:r>
            <a:r>
              <a:rPr lang="en-US" sz="2800" b="1" dirty="0">
                <a:solidFill>
                  <a:srgbClr val="424242"/>
                </a:solidFill>
                <a:latin typeface="Times New Roman" panose="02020603050405020304" pitchFamily="18" charset="0"/>
                <a:ea typeface="Times New Roman" panose="02020603050405020304" pitchFamily="18" charset="0"/>
              </a:rPr>
              <a:t> </a:t>
            </a:r>
            <a:r>
              <a:rPr lang="en-US" sz="2800" b="1" dirty="0" err="1">
                <a:solidFill>
                  <a:srgbClr val="424242"/>
                </a:solidFill>
                <a:latin typeface="Times New Roman" panose="02020603050405020304" pitchFamily="18" charset="0"/>
                <a:ea typeface="Times New Roman" panose="02020603050405020304" pitchFamily="18" charset="0"/>
              </a:rPr>
              <a:t>multiprofil”responsabil</a:t>
            </a:r>
            <a:r>
              <a:rPr lang="en-US" sz="2800" b="1" dirty="0">
                <a:solidFill>
                  <a:srgbClr val="424242"/>
                </a:solidFill>
                <a:latin typeface="Times New Roman" panose="02020603050405020304" pitchFamily="18" charset="0"/>
                <a:ea typeface="Times New Roman" panose="02020603050405020304" pitchFamily="18" charset="0"/>
              </a:rPr>
              <a:t> </a:t>
            </a:r>
            <a:r>
              <a:rPr lang="en-US" sz="2800" b="1" dirty="0" err="1">
                <a:solidFill>
                  <a:srgbClr val="424242"/>
                </a:solidFill>
                <a:latin typeface="Times New Roman" panose="02020603050405020304" pitchFamily="18" charset="0"/>
                <a:ea typeface="Times New Roman" panose="02020603050405020304" pitchFamily="18" charset="0"/>
              </a:rPr>
              <a:t>Ignat</a:t>
            </a:r>
            <a:r>
              <a:rPr lang="en-US" sz="2800" b="1" dirty="0">
                <a:solidFill>
                  <a:srgbClr val="424242"/>
                </a:solidFill>
                <a:latin typeface="Times New Roman" panose="02020603050405020304" pitchFamily="18" charset="0"/>
                <a:ea typeface="Times New Roman" panose="02020603050405020304" pitchFamily="18" charset="0"/>
              </a:rPr>
              <a:t> I. </a:t>
            </a:r>
            <a:endParaRPr lang="ru-MD" b="1" dirty="0">
              <a:latin typeface="Times New Roman" panose="02020603050405020304" pitchFamily="18" charset="0"/>
              <a:ea typeface="Times New Roman" panose="02020603050405020304" pitchFamily="18" charset="0"/>
            </a:endParaRPr>
          </a:p>
          <a:p>
            <a:pPr algn="ctr">
              <a:spcAft>
                <a:spcPts val="0"/>
              </a:spcAft>
            </a:pPr>
            <a:r>
              <a:rPr lang="en-US" dirty="0">
                <a:solidFill>
                  <a:srgbClr val="424242"/>
                </a:solidFill>
                <a:latin typeface="Times New Roman" panose="02020603050405020304" pitchFamily="18" charset="0"/>
                <a:ea typeface="Times New Roman" panose="02020603050405020304" pitchFamily="18" charset="0"/>
              </a:rPr>
              <a:t> </a:t>
            </a:r>
            <a:endParaRPr lang="ru-MD" sz="1200" dirty="0">
              <a:latin typeface="Times New Roman" panose="02020603050405020304" pitchFamily="18" charset="0"/>
              <a:ea typeface="Times New Roman" panose="02020603050405020304" pitchFamily="18" charset="0"/>
            </a:endParaRPr>
          </a:p>
        </p:txBody>
      </p:sp>
      <p:pic>
        <p:nvPicPr>
          <p:cNvPr id="5" name="Рисунок 4">
            <a:extLst>
              <a:ext uri="{FF2B5EF4-FFF2-40B4-BE49-F238E27FC236}">
                <a16:creationId xmlns:a16="http://schemas.microsoft.com/office/drawing/2014/main" id="{FA077125-CC21-420D-A782-624CC3320B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10" y="2206128"/>
            <a:ext cx="3982720" cy="4622800"/>
          </a:xfrm>
          <a:prstGeom prst="rect">
            <a:avLst/>
          </a:prstGeom>
        </p:spPr>
      </p:pic>
      <p:pic>
        <p:nvPicPr>
          <p:cNvPr id="7" name="Рисунок 6">
            <a:extLst>
              <a:ext uri="{FF2B5EF4-FFF2-40B4-BE49-F238E27FC236}">
                <a16:creationId xmlns:a16="http://schemas.microsoft.com/office/drawing/2014/main" id="{6C42BBAA-C807-4448-91F2-DE2AEE5240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2160" y="2206127"/>
            <a:ext cx="3799840" cy="4681221"/>
          </a:xfrm>
          <a:prstGeom prst="rect">
            <a:avLst/>
          </a:prstGeom>
        </p:spPr>
      </p:pic>
      <p:pic>
        <p:nvPicPr>
          <p:cNvPr id="9" name="Рисунок 8">
            <a:extLst>
              <a:ext uri="{FF2B5EF4-FFF2-40B4-BE49-F238E27FC236}">
                <a16:creationId xmlns:a16="http://schemas.microsoft.com/office/drawing/2014/main" id="{80B78377-8B51-41A5-B8DE-005D4F8F39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46552" y="2206128"/>
            <a:ext cx="4174488" cy="4681221"/>
          </a:xfrm>
          <a:prstGeom prst="rect">
            <a:avLst/>
          </a:prstGeom>
        </p:spPr>
      </p:pic>
    </p:spTree>
    <p:extLst>
      <p:ext uri="{BB962C8B-B14F-4D97-AF65-F5344CB8AC3E}">
        <p14:creationId xmlns:p14="http://schemas.microsoft.com/office/powerpoint/2010/main" val="23207461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8921E31F-CB0D-48D2-A27E-E076FF584BE5}"/>
              </a:ext>
            </a:extLst>
          </p:cNvPr>
          <p:cNvSpPr/>
          <p:nvPr/>
        </p:nvSpPr>
        <p:spPr>
          <a:xfrm>
            <a:off x="1381760" y="258356"/>
            <a:ext cx="9398000" cy="1200329"/>
          </a:xfrm>
          <a:prstGeom prst="rect">
            <a:avLst/>
          </a:prstGeom>
        </p:spPr>
        <p:txBody>
          <a:bodyPr wrap="square">
            <a:spAutoFit/>
          </a:bodyPr>
          <a:lstStyle/>
          <a:p>
            <a:pPr algn="ctr">
              <a:spcAft>
                <a:spcPts val="0"/>
              </a:spcAft>
            </a:pPr>
            <a:r>
              <a:rPr lang="ro-RO" sz="2400" b="1" dirty="0">
                <a:solidFill>
                  <a:srgbClr val="000000"/>
                </a:solidFill>
                <a:latin typeface="Times New Roman" panose="02020603050405020304" pitchFamily="18" charset="0"/>
                <a:ea typeface="Times New Roman" panose="02020603050405020304" pitchFamily="18" charset="0"/>
              </a:rPr>
              <a:t>06.02.2023</a:t>
            </a:r>
            <a:endParaRPr lang="ru-MD" sz="1600" b="1" dirty="0">
              <a:latin typeface="Times New Roman" panose="02020603050405020304" pitchFamily="18" charset="0"/>
              <a:ea typeface="Times New Roman" panose="02020603050405020304" pitchFamily="18" charset="0"/>
            </a:endParaRPr>
          </a:p>
          <a:p>
            <a:pPr algn="ctr">
              <a:spcAft>
                <a:spcPts val="0"/>
              </a:spcAft>
            </a:pPr>
            <a:r>
              <a:rPr lang="en-US" sz="2400" b="1" dirty="0">
                <a:solidFill>
                  <a:srgbClr val="424242"/>
                </a:solidFill>
                <a:latin typeface="Times New Roman" panose="02020603050405020304" pitchFamily="18" charset="0"/>
                <a:ea typeface="Times New Roman" panose="02020603050405020304" pitchFamily="18" charset="0"/>
              </a:rPr>
              <a:t>Concurs ,, </a:t>
            </a:r>
            <a:r>
              <a:rPr lang="en-US" sz="2400" b="1" dirty="0" err="1">
                <a:solidFill>
                  <a:srgbClr val="424242"/>
                </a:solidFill>
                <a:latin typeface="Times New Roman" panose="02020603050405020304" pitchFamily="18" charset="0"/>
                <a:ea typeface="Times New Roman" panose="02020603050405020304" pitchFamily="18" charset="0"/>
              </a:rPr>
              <a:t>Cel</a:t>
            </a:r>
            <a:r>
              <a:rPr lang="en-US" sz="2400" b="1" dirty="0">
                <a:solidFill>
                  <a:srgbClr val="424242"/>
                </a:solidFill>
                <a:latin typeface="Times New Roman" panose="02020603050405020304" pitchFamily="18" charset="0"/>
                <a:ea typeface="Times New Roman" panose="02020603050405020304" pitchFamily="18" charset="0"/>
              </a:rPr>
              <a:t> </a:t>
            </a:r>
            <a:r>
              <a:rPr lang="en-US" sz="2400" b="1" dirty="0" err="1">
                <a:solidFill>
                  <a:srgbClr val="424242"/>
                </a:solidFill>
                <a:latin typeface="Times New Roman" panose="02020603050405020304" pitchFamily="18" charset="0"/>
                <a:ea typeface="Times New Roman" panose="02020603050405020304" pitchFamily="18" charset="0"/>
              </a:rPr>
              <a:t>mai</a:t>
            </a:r>
            <a:r>
              <a:rPr lang="en-US" sz="2400" b="1" dirty="0">
                <a:solidFill>
                  <a:srgbClr val="424242"/>
                </a:solidFill>
                <a:latin typeface="Times New Roman" panose="02020603050405020304" pitchFamily="18" charset="0"/>
                <a:ea typeface="Times New Roman" panose="02020603050405020304" pitchFamily="18" charset="0"/>
              </a:rPr>
              <a:t> bun </a:t>
            </a:r>
            <a:r>
              <a:rPr lang="en-US" sz="2400" b="1" dirty="0" err="1">
                <a:solidFill>
                  <a:srgbClr val="424242"/>
                </a:solidFill>
                <a:latin typeface="Times New Roman" panose="02020603050405020304" pitchFamily="18" charset="0"/>
                <a:ea typeface="Times New Roman" panose="02020603050405020304" pitchFamily="18" charset="0"/>
              </a:rPr>
              <a:t>în</a:t>
            </a:r>
            <a:r>
              <a:rPr lang="en-US" sz="2400" b="1" dirty="0">
                <a:solidFill>
                  <a:srgbClr val="424242"/>
                </a:solidFill>
                <a:latin typeface="Times New Roman" panose="02020603050405020304" pitchFamily="18" charset="0"/>
                <a:ea typeface="Times New Roman" panose="02020603050405020304" pitchFamily="18" charset="0"/>
              </a:rPr>
              <a:t> </a:t>
            </a:r>
            <a:r>
              <a:rPr lang="en-US" sz="2400" b="1" dirty="0" err="1">
                <a:solidFill>
                  <a:srgbClr val="424242"/>
                </a:solidFill>
                <a:latin typeface="Times New Roman" panose="02020603050405020304" pitchFamily="18" charset="0"/>
                <a:ea typeface="Times New Roman" panose="02020603050405020304" pitchFamily="18" charset="0"/>
              </a:rPr>
              <a:t>meserie</a:t>
            </a:r>
            <a:r>
              <a:rPr lang="en-US" sz="2400" b="1" dirty="0">
                <a:solidFill>
                  <a:srgbClr val="424242"/>
                </a:solidFill>
                <a:latin typeface="Times New Roman" panose="02020603050405020304" pitchFamily="18" charset="0"/>
                <a:ea typeface="Times New Roman" panose="02020603050405020304" pitchFamily="18" charset="0"/>
              </a:rPr>
              <a:t>”, la IPM,</a:t>
            </a:r>
            <a:endParaRPr lang="ru-MD" sz="1600" b="1" dirty="0">
              <a:latin typeface="Times New Roman" panose="02020603050405020304" pitchFamily="18" charset="0"/>
              <a:ea typeface="Times New Roman" panose="02020603050405020304" pitchFamily="18" charset="0"/>
            </a:endParaRPr>
          </a:p>
          <a:p>
            <a:pPr algn="ctr">
              <a:spcAft>
                <a:spcPts val="0"/>
              </a:spcAft>
            </a:pPr>
            <a:r>
              <a:rPr lang="en-US" sz="2400" b="1" dirty="0">
                <a:solidFill>
                  <a:srgbClr val="424242"/>
                </a:solidFill>
                <a:latin typeface="Times New Roman" panose="02020603050405020304" pitchFamily="18" charset="0"/>
                <a:ea typeface="Times New Roman" panose="02020603050405020304" pitchFamily="18" charset="0"/>
              </a:rPr>
              <a:t>gr.81, </a:t>
            </a:r>
            <a:r>
              <a:rPr lang="en-US" sz="2400" b="1" dirty="0" err="1">
                <a:solidFill>
                  <a:srgbClr val="424242"/>
                </a:solidFill>
                <a:latin typeface="Times New Roman" panose="02020603050405020304" pitchFamily="18" charset="0"/>
                <a:ea typeface="Times New Roman" panose="02020603050405020304" pitchFamily="18" charset="0"/>
              </a:rPr>
              <a:t>an.II</a:t>
            </a:r>
            <a:r>
              <a:rPr lang="en-US" sz="2400" b="1" dirty="0">
                <a:solidFill>
                  <a:srgbClr val="424242"/>
                </a:solidFill>
                <a:latin typeface="Times New Roman" panose="02020603050405020304" pitchFamily="18" charset="0"/>
                <a:ea typeface="Times New Roman" panose="02020603050405020304" pitchFamily="18" charset="0"/>
              </a:rPr>
              <a:t>, </a:t>
            </a:r>
            <a:r>
              <a:rPr lang="en-US" sz="2400" b="1" dirty="0" err="1">
                <a:solidFill>
                  <a:srgbClr val="424242"/>
                </a:solidFill>
                <a:latin typeface="Times New Roman" panose="02020603050405020304" pitchFamily="18" charset="0"/>
                <a:ea typeface="Times New Roman" panose="02020603050405020304" pitchFamily="18" charset="0"/>
              </a:rPr>
              <a:t>meseria</a:t>
            </a:r>
            <a:r>
              <a:rPr lang="en-US" sz="2400" b="1" dirty="0">
                <a:solidFill>
                  <a:srgbClr val="424242"/>
                </a:solidFill>
                <a:latin typeface="Times New Roman" panose="02020603050405020304" pitchFamily="18" charset="0"/>
                <a:ea typeface="Times New Roman" panose="02020603050405020304" pitchFamily="18" charset="0"/>
              </a:rPr>
              <a:t>:„ Strugar </a:t>
            </a:r>
            <a:r>
              <a:rPr lang="en-US" sz="2400" b="1" dirty="0" err="1">
                <a:solidFill>
                  <a:srgbClr val="424242"/>
                </a:solidFill>
                <a:latin typeface="Times New Roman" panose="02020603050405020304" pitchFamily="18" charset="0"/>
                <a:ea typeface="Times New Roman" panose="02020603050405020304" pitchFamily="18" charset="0"/>
              </a:rPr>
              <a:t>multiprofil”responsabil</a:t>
            </a:r>
            <a:r>
              <a:rPr lang="en-US" sz="2400" b="1" dirty="0">
                <a:solidFill>
                  <a:srgbClr val="424242"/>
                </a:solidFill>
                <a:latin typeface="Times New Roman" panose="02020603050405020304" pitchFamily="18" charset="0"/>
                <a:ea typeface="Times New Roman" panose="02020603050405020304" pitchFamily="18" charset="0"/>
              </a:rPr>
              <a:t> Maxim N.</a:t>
            </a:r>
            <a:endParaRPr lang="ru-MD" sz="1600" b="1" dirty="0">
              <a:latin typeface="Times New Roman" panose="02020603050405020304" pitchFamily="18" charset="0"/>
              <a:ea typeface="Times New Roman" panose="02020603050405020304" pitchFamily="18" charset="0"/>
            </a:endParaRPr>
          </a:p>
        </p:txBody>
      </p:sp>
      <p:pic>
        <p:nvPicPr>
          <p:cNvPr id="5" name="Рисунок 4">
            <a:extLst>
              <a:ext uri="{FF2B5EF4-FFF2-40B4-BE49-F238E27FC236}">
                <a16:creationId xmlns:a16="http://schemas.microsoft.com/office/drawing/2014/main" id="{7E1F87E8-8DE2-4745-88F8-551CD069D3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1920" y="1458685"/>
            <a:ext cx="6502400" cy="5323839"/>
          </a:xfrm>
          <a:prstGeom prst="rect">
            <a:avLst/>
          </a:prstGeom>
        </p:spPr>
      </p:pic>
    </p:spTree>
    <p:extLst>
      <p:ext uri="{BB962C8B-B14F-4D97-AF65-F5344CB8AC3E}">
        <p14:creationId xmlns:p14="http://schemas.microsoft.com/office/powerpoint/2010/main" val="20694647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EE6B1752-B112-4F00-BCB3-7090AF021D91}"/>
              </a:ext>
            </a:extLst>
          </p:cNvPr>
          <p:cNvSpPr/>
          <p:nvPr/>
        </p:nvSpPr>
        <p:spPr>
          <a:xfrm>
            <a:off x="1259840" y="520632"/>
            <a:ext cx="10292080" cy="1410835"/>
          </a:xfrm>
          <a:prstGeom prst="rect">
            <a:avLst/>
          </a:prstGeom>
        </p:spPr>
        <p:txBody>
          <a:bodyPr wrap="square">
            <a:spAutoFit/>
          </a:bodyPr>
          <a:lstStyle/>
          <a:p>
            <a:pPr algn="ctr">
              <a:lnSpc>
                <a:spcPct val="106000"/>
              </a:lnSpc>
              <a:spcAft>
                <a:spcPts val="0"/>
              </a:spcAft>
            </a:pPr>
            <a:r>
              <a:rPr lang="en-US" sz="2800" b="1" dirty="0">
                <a:latin typeface="Calibri" panose="020F0502020204030204" pitchFamily="34" charset="0"/>
                <a:ea typeface="Calibri" panose="020F0502020204030204" pitchFamily="34" charset="0"/>
                <a:cs typeface="Times New Roman" panose="02020603050405020304" pitchFamily="18" charset="0"/>
              </a:rPr>
              <a:t>07.02.2023</a:t>
            </a:r>
            <a:endParaRPr lang="ru-MD" sz="1600" b="1" dirty="0">
              <a:latin typeface="Calibri" panose="020F0502020204030204" pitchFamily="34" charset="0"/>
              <a:ea typeface="Calibri" panose="020F0502020204030204" pitchFamily="34" charset="0"/>
              <a:cs typeface="Times New Roman" panose="02020603050405020304" pitchFamily="18" charset="0"/>
            </a:endParaRPr>
          </a:p>
          <a:p>
            <a:pPr algn="ctr">
              <a:spcAft>
                <a:spcPts val="0"/>
              </a:spcAft>
            </a:pPr>
            <a:r>
              <a:rPr lang="en-US" sz="2800" b="1" dirty="0">
                <a:solidFill>
                  <a:srgbClr val="424242"/>
                </a:solidFill>
                <a:latin typeface="Times New Roman" panose="02020603050405020304" pitchFamily="18" charset="0"/>
                <a:ea typeface="Times New Roman" panose="02020603050405020304" pitchFamily="18" charset="0"/>
              </a:rPr>
              <a:t>Concurs ,, </a:t>
            </a:r>
            <a:r>
              <a:rPr lang="en-US" sz="2800" b="1" dirty="0" err="1">
                <a:solidFill>
                  <a:srgbClr val="424242"/>
                </a:solidFill>
                <a:latin typeface="Times New Roman" panose="02020603050405020304" pitchFamily="18" charset="0"/>
                <a:ea typeface="Times New Roman" panose="02020603050405020304" pitchFamily="18" charset="0"/>
              </a:rPr>
              <a:t>Cel</a:t>
            </a:r>
            <a:r>
              <a:rPr lang="en-US" sz="2800" b="1" dirty="0">
                <a:solidFill>
                  <a:srgbClr val="424242"/>
                </a:solidFill>
                <a:latin typeface="Times New Roman" panose="02020603050405020304" pitchFamily="18" charset="0"/>
                <a:ea typeface="Times New Roman" panose="02020603050405020304" pitchFamily="18" charset="0"/>
              </a:rPr>
              <a:t> </a:t>
            </a:r>
            <a:r>
              <a:rPr lang="en-US" sz="2800" b="1" dirty="0" err="1">
                <a:solidFill>
                  <a:srgbClr val="424242"/>
                </a:solidFill>
                <a:latin typeface="Times New Roman" panose="02020603050405020304" pitchFamily="18" charset="0"/>
                <a:ea typeface="Times New Roman" panose="02020603050405020304" pitchFamily="18" charset="0"/>
              </a:rPr>
              <a:t>mai</a:t>
            </a:r>
            <a:r>
              <a:rPr lang="en-US" sz="2800" b="1" dirty="0">
                <a:solidFill>
                  <a:srgbClr val="424242"/>
                </a:solidFill>
                <a:latin typeface="Times New Roman" panose="02020603050405020304" pitchFamily="18" charset="0"/>
                <a:ea typeface="Times New Roman" panose="02020603050405020304" pitchFamily="18" charset="0"/>
              </a:rPr>
              <a:t> bun </a:t>
            </a:r>
            <a:r>
              <a:rPr lang="en-US" sz="2800" b="1" dirty="0" err="1">
                <a:solidFill>
                  <a:srgbClr val="424242"/>
                </a:solidFill>
                <a:latin typeface="Times New Roman" panose="02020603050405020304" pitchFamily="18" charset="0"/>
                <a:ea typeface="Times New Roman" panose="02020603050405020304" pitchFamily="18" charset="0"/>
              </a:rPr>
              <a:t>în</a:t>
            </a:r>
            <a:r>
              <a:rPr lang="en-US" sz="2800" b="1" dirty="0">
                <a:solidFill>
                  <a:srgbClr val="424242"/>
                </a:solidFill>
                <a:latin typeface="Times New Roman" panose="02020603050405020304" pitchFamily="18" charset="0"/>
                <a:ea typeface="Times New Roman" panose="02020603050405020304" pitchFamily="18" charset="0"/>
              </a:rPr>
              <a:t> </a:t>
            </a:r>
            <a:r>
              <a:rPr lang="en-US" sz="2800" b="1" dirty="0" err="1">
                <a:solidFill>
                  <a:srgbClr val="424242"/>
                </a:solidFill>
                <a:latin typeface="Times New Roman" panose="02020603050405020304" pitchFamily="18" charset="0"/>
                <a:ea typeface="Times New Roman" panose="02020603050405020304" pitchFamily="18" charset="0"/>
              </a:rPr>
              <a:t>meserie</a:t>
            </a:r>
            <a:r>
              <a:rPr lang="en-US" sz="2800" b="1" dirty="0">
                <a:solidFill>
                  <a:srgbClr val="424242"/>
                </a:solidFill>
                <a:latin typeface="Times New Roman" panose="02020603050405020304" pitchFamily="18" charset="0"/>
                <a:ea typeface="Times New Roman" panose="02020603050405020304" pitchFamily="18" charset="0"/>
              </a:rPr>
              <a:t>”, la IPM, </a:t>
            </a:r>
            <a:endParaRPr lang="ru-MD" b="1" dirty="0">
              <a:latin typeface="Times New Roman" panose="02020603050405020304" pitchFamily="18" charset="0"/>
              <a:ea typeface="Times New Roman" panose="02020603050405020304" pitchFamily="18" charset="0"/>
            </a:endParaRPr>
          </a:p>
          <a:p>
            <a:pPr algn="ctr">
              <a:spcAft>
                <a:spcPts val="0"/>
              </a:spcAft>
            </a:pPr>
            <a:r>
              <a:rPr lang="en-US" sz="2800" b="1" dirty="0">
                <a:solidFill>
                  <a:srgbClr val="424242"/>
                </a:solidFill>
                <a:latin typeface="Times New Roman" panose="02020603050405020304" pitchFamily="18" charset="0"/>
                <a:ea typeface="Times New Roman" panose="02020603050405020304" pitchFamily="18" charset="0"/>
              </a:rPr>
              <a:t>gr.8</a:t>
            </a:r>
            <a:r>
              <a:rPr lang="ro-MD" sz="2800" b="1" dirty="0">
                <a:solidFill>
                  <a:srgbClr val="424242"/>
                </a:solidFill>
                <a:latin typeface="Times New Roman" panose="02020603050405020304" pitchFamily="18" charset="0"/>
                <a:ea typeface="Times New Roman" panose="02020603050405020304" pitchFamily="18" charset="0"/>
              </a:rPr>
              <a:t>0</a:t>
            </a:r>
            <a:r>
              <a:rPr lang="en-US" sz="2800" b="1" dirty="0">
                <a:solidFill>
                  <a:srgbClr val="424242"/>
                </a:solidFill>
                <a:latin typeface="Times New Roman" panose="02020603050405020304" pitchFamily="18" charset="0"/>
                <a:ea typeface="Times New Roman" panose="02020603050405020304" pitchFamily="18" charset="0"/>
              </a:rPr>
              <a:t>, </a:t>
            </a:r>
            <a:r>
              <a:rPr lang="en-US" sz="2800" b="1" dirty="0" err="1">
                <a:solidFill>
                  <a:srgbClr val="424242"/>
                </a:solidFill>
                <a:latin typeface="Times New Roman" panose="02020603050405020304" pitchFamily="18" charset="0"/>
                <a:ea typeface="Times New Roman" panose="02020603050405020304" pitchFamily="18" charset="0"/>
              </a:rPr>
              <a:t>an.II</a:t>
            </a:r>
            <a:r>
              <a:rPr lang="en-US" sz="2800" b="1" dirty="0">
                <a:solidFill>
                  <a:srgbClr val="424242"/>
                </a:solidFill>
                <a:latin typeface="Times New Roman" panose="02020603050405020304" pitchFamily="18" charset="0"/>
                <a:ea typeface="Times New Roman" panose="02020603050405020304" pitchFamily="18" charset="0"/>
              </a:rPr>
              <a:t>, </a:t>
            </a:r>
            <a:r>
              <a:rPr lang="en-US" sz="2800" b="1" dirty="0" err="1">
                <a:solidFill>
                  <a:srgbClr val="424242"/>
                </a:solidFill>
                <a:latin typeface="Times New Roman" panose="02020603050405020304" pitchFamily="18" charset="0"/>
                <a:ea typeface="Times New Roman" panose="02020603050405020304" pitchFamily="18" charset="0"/>
              </a:rPr>
              <a:t>meseria</a:t>
            </a:r>
            <a:r>
              <a:rPr lang="en-US" sz="2800" b="1" dirty="0">
                <a:solidFill>
                  <a:srgbClr val="424242"/>
                </a:solidFill>
                <a:latin typeface="Times New Roman" panose="02020603050405020304" pitchFamily="18" charset="0"/>
                <a:ea typeface="Times New Roman" panose="02020603050405020304" pitchFamily="18" charset="0"/>
              </a:rPr>
              <a:t>: „</a:t>
            </a:r>
            <a:r>
              <a:rPr lang="en-US" sz="2800" b="1" dirty="0" err="1">
                <a:solidFill>
                  <a:srgbClr val="424242"/>
                </a:solidFill>
                <a:latin typeface="Times New Roman" panose="02020603050405020304" pitchFamily="18" charset="0"/>
                <a:ea typeface="Times New Roman" panose="02020603050405020304" pitchFamily="18" charset="0"/>
              </a:rPr>
              <a:t>Tencuitor</a:t>
            </a:r>
            <a:r>
              <a:rPr lang="en-US" sz="2800" b="1" dirty="0">
                <a:solidFill>
                  <a:srgbClr val="424242"/>
                </a:solidFill>
                <a:latin typeface="Times New Roman" panose="02020603050405020304" pitchFamily="18" charset="0"/>
                <a:ea typeface="Times New Roman" panose="02020603050405020304" pitchFamily="18" charset="0"/>
              </a:rPr>
              <a:t>” </a:t>
            </a:r>
            <a:r>
              <a:rPr lang="en-US" sz="2800" b="1" dirty="0" err="1">
                <a:solidFill>
                  <a:srgbClr val="424242"/>
                </a:solidFill>
                <a:latin typeface="Times New Roman" panose="02020603050405020304" pitchFamily="18" charset="0"/>
                <a:ea typeface="Times New Roman" panose="02020603050405020304" pitchFamily="18" charset="0"/>
              </a:rPr>
              <a:t>responsabil</a:t>
            </a:r>
            <a:r>
              <a:rPr lang="en-US" sz="2800" b="1" dirty="0">
                <a:solidFill>
                  <a:srgbClr val="424242"/>
                </a:solidFill>
                <a:latin typeface="Times New Roman" panose="02020603050405020304" pitchFamily="18" charset="0"/>
                <a:ea typeface="Times New Roman" panose="02020603050405020304" pitchFamily="18" charset="0"/>
              </a:rPr>
              <a:t> </a:t>
            </a:r>
            <a:r>
              <a:rPr lang="en-US" sz="2800" b="1" dirty="0" err="1">
                <a:solidFill>
                  <a:srgbClr val="424242"/>
                </a:solidFill>
                <a:latin typeface="Times New Roman" panose="02020603050405020304" pitchFamily="18" charset="0"/>
                <a:ea typeface="Times New Roman" panose="02020603050405020304" pitchFamily="18" charset="0"/>
              </a:rPr>
              <a:t>Margină</a:t>
            </a:r>
            <a:r>
              <a:rPr lang="en-US" sz="2800" b="1" dirty="0">
                <a:solidFill>
                  <a:srgbClr val="424242"/>
                </a:solidFill>
                <a:latin typeface="Times New Roman" panose="02020603050405020304" pitchFamily="18" charset="0"/>
                <a:ea typeface="Times New Roman" panose="02020603050405020304" pitchFamily="18" charset="0"/>
              </a:rPr>
              <a:t> V.</a:t>
            </a:r>
            <a:endParaRPr lang="ru-MD" b="1" dirty="0">
              <a:latin typeface="Times New Roman" panose="02020603050405020304" pitchFamily="18" charset="0"/>
              <a:ea typeface="Times New Roman" panose="02020603050405020304" pitchFamily="18" charset="0"/>
            </a:endParaRPr>
          </a:p>
        </p:txBody>
      </p:sp>
      <p:pic>
        <p:nvPicPr>
          <p:cNvPr id="5" name="Рисунок 4">
            <a:extLst>
              <a:ext uri="{FF2B5EF4-FFF2-40B4-BE49-F238E27FC236}">
                <a16:creationId xmlns:a16="http://schemas.microsoft.com/office/drawing/2014/main" id="{1A569A5E-6935-4CBF-AE6F-DD5D8C331E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706" y="2235200"/>
            <a:ext cx="4023361" cy="4622800"/>
          </a:xfrm>
          <a:prstGeom prst="rect">
            <a:avLst/>
          </a:prstGeom>
        </p:spPr>
      </p:pic>
      <p:pic>
        <p:nvPicPr>
          <p:cNvPr id="7" name="Рисунок 6">
            <a:extLst>
              <a:ext uri="{FF2B5EF4-FFF2-40B4-BE49-F238E27FC236}">
                <a16:creationId xmlns:a16="http://schemas.microsoft.com/office/drawing/2014/main" id="{2A9DE31E-FFCC-4A3A-9E5E-AC8C3E2192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1159" y="2235200"/>
            <a:ext cx="3912775" cy="4622800"/>
          </a:xfrm>
          <a:prstGeom prst="rect">
            <a:avLst/>
          </a:prstGeom>
        </p:spPr>
      </p:pic>
      <p:pic>
        <p:nvPicPr>
          <p:cNvPr id="9" name="Рисунок 8">
            <a:extLst>
              <a:ext uri="{FF2B5EF4-FFF2-40B4-BE49-F238E27FC236}">
                <a16:creationId xmlns:a16="http://schemas.microsoft.com/office/drawing/2014/main" id="{136EF976-F727-4834-8778-5C0B2D3D3C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24519" y="2235200"/>
            <a:ext cx="3912775" cy="4622800"/>
          </a:xfrm>
          <a:prstGeom prst="rect">
            <a:avLst/>
          </a:prstGeom>
        </p:spPr>
      </p:pic>
    </p:spTree>
    <p:extLst>
      <p:ext uri="{BB962C8B-B14F-4D97-AF65-F5344CB8AC3E}">
        <p14:creationId xmlns:p14="http://schemas.microsoft.com/office/powerpoint/2010/main" val="12030707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57D03AEC-FFF9-4F44-8284-6E151144856C}"/>
              </a:ext>
            </a:extLst>
          </p:cNvPr>
          <p:cNvSpPr/>
          <p:nvPr/>
        </p:nvSpPr>
        <p:spPr>
          <a:xfrm>
            <a:off x="548640" y="246312"/>
            <a:ext cx="11135360" cy="1841723"/>
          </a:xfrm>
          <a:prstGeom prst="rect">
            <a:avLst/>
          </a:prstGeom>
        </p:spPr>
        <p:txBody>
          <a:bodyPr wrap="square">
            <a:spAutoFit/>
          </a:bodyPr>
          <a:lstStyle/>
          <a:p>
            <a:pPr algn="ctr">
              <a:lnSpc>
                <a:spcPct val="106000"/>
              </a:lnSpc>
              <a:spcAft>
                <a:spcPts val="0"/>
              </a:spcAft>
            </a:pPr>
            <a:r>
              <a:rPr lang="en-US" sz="2800" b="1" dirty="0">
                <a:latin typeface="Calibri" panose="020F0502020204030204" pitchFamily="34" charset="0"/>
                <a:ea typeface="Calibri" panose="020F0502020204030204" pitchFamily="34" charset="0"/>
                <a:cs typeface="Times New Roman" panose="02020603050405020304" pitchFamily="18" charset="0"/>
              </a:rPr>
              <a:t>08.02.2023</a:t>
            </a:r>
            <a:endParaRPr lang="ru-MD" sz="1600" b="1" dirty="0">
              <a:latin typeface="Calibri" panose="020F0502020204030204" pitchFamily="34" charset="0"/>
              <a:ea typeface="Calibri" panose="020F0502020204030204" pitchFamily="34" charset="0"/>
              <a:cs typeface="Times New Roman" panose="02020603050405020304" pitchFamily="18" charset="0"/>
            </a:endParaRPr>
          </a:p>
          <a:p>
            <a:pPr algn="ctr">
              <a:spcAft>
                <a:spcPts val="0"/>
              </a:spcAft>
            </a:pPr>
            <a:r>
              <a:rPr lang="en-US" sz="2800" b="1" dirty="0" err="1">
                <a:solidFill>
                  <a:srgbClr val="424242"/>
                </a:solidFill>
                <a:latin typeface="Times New Roman" panose="02020603050405020304" pitchFamily="18" charset="0"/>
                <a:ea typeface="Times New Roman" panose="02020603050405020304" pitchFamily="18" charset="0"/>
              </a:rPr>
              <a:t>Lecție</a:t>
            </a:r>
            <a:r>
              <a:rPr lang="en-US" sz="2800" b="1" dirty="0">
                <a:solidFill>
                  <a:srgbClr val="424242"/>
                </a:solidFill>
                <a:latin typeface="Times New Roman" panose="02020603050405020304" pitchFamily="18" charset="0"/>
                <a:ea typeface="Times New Roman" panose="02020603050405020304" pitchFamily="18" charset="0"/>
              </a:rPr>
              <a:t> </a:t>
            </a:r>
            <a:r>
              <a:rPr lang="en-US" sz="2800" b="1" dirty="0" err="1">
                <a:solidFill>
                  <a:srgbClr val="424242"/>
                </a:solidFill>
                <a:latin typeface="Times New Roman" panose="02020603050405020304" pitchFamily="18" charset="0"/>
                <a:ea typeface="Times New Roman" panose="02020603050405020304" pitchFamily="18" charset="0"/>
              </a:rPr>
              <a:t>demonstrativă</a:t>
            </a:r>
            <a:r>
              <a:rPr lang="en-US" sz="2800" b="1" dirty="0">
                <a:solidFill>
                  <a:srgbClr val="424242"/>
                </a:solidFill>
                <a:latin typeface="Times New Roman" panose="02020603050405020304" pitchFamily="18" charset="0"/>
                <a:ea typeface="Times New Roman" panose="02020603050405020304" pitchFamily="18" charset="0"/>
              </a:rPr>
              <a:t>”, la ITM, </a:t>
            </a:r>
            <a:endParaRPr lang="ru-MD" b="1" dirty="0">
              <a:latin typeface="Times New Roman" panose="02020603050405020304" pitchFamily="18" charset="0"/>
              <a:ea typeface="Times New Roman" panose="02020603050405020304" pitchFamily="18" charset="0"/>
            </a:endParaRPr>
          </a:p>
          <a:p>
            <a:pPr algn="ctr">
              <a:spcAft>
                <a:spcPts val="0"/>
              </a:spcAft>
            </a:pPr>
            <a:r>
              <a:rPr lang="en-US" sz="2800" b="1" dirty="0">
                <a:solidFill>
                  <a:srgbClr val="424242"/>
                </a:solidFill>
                <a:latin typeface="Times New Roman" panose="02020603050405020304" pitchFamily="18" charset="0"/>
                <a:ea typeface="Times New Roman" panose="02020603050405020304" pitchFamily="18" charset="0"/>
              </a:rPr>
              <a:t>gr.8</a:t>
            </a:r>
            <a:r>
              <a:rPr lang="ro-MD" sz="2800" b="1" dirty="0">
                <a:solidFill>
                  <a:srgbClr val="424242"/>
                </a:solidFill>
                <a:latin typeface="Times New Roman" panose="02020603050405020304" pitchFamily="18" charset="0"/>
                <a:ea typeface="Times New Roman" panose="02020603050405020304" pitchFamily="18" charset="0"/>
              </a:rPr>
              <a:t>2</a:t>
            </a:r>
            <a:r>
              <a:rPr lang="en-US" sz="2800" b="1" dirty="0">
                <a:solidFill>
                  <a:srgbClr val="424242"/>
                </a:solidFill>
                <a:latin typeface="Times New Roman" panose="02020603050405020304" pitchFamily="18" charset="0"/>
                <a:ea typeface="Times New Roman" panose="02020603050405020304" pitchFamily="18" charset="0"/>
              </a:rPr>
              <a:t>, </a:t>
            </a:r>
            <a:r>
              <a:rPr lang="en-US" sz="2800" b="1" dirty="0" err="1">
                <a:solidFill>
                  <a:srgbClr val="424242"/>
                </a:solidFill>
                <a:latin typeface="Times New Roman" panose="02020603050405020304" pitchFamily="18" charset="0"/>
                <a:ea typeface="Times New Roman" panose="02020603050405020304" pitchFamily="18" charset="0"/>
              </a:rPr>
              <a:t>an.II</a:t>
            </a:r>
            <a:r>
              <a:rPr lang="en-US" sz="2800" b="1" dirty="0">
                <a:solidFill>
                  <a:srgbClr val="424242"/>
                </a:solidFill>
                <a:latin typeface="Times New Roman" panose="02020603050405020304" pitchFamily="18" charset="0"/>
                <a:ea typeface="Times New Roman" panose="02020603050405020304" pitchFamily="18" charset="0"/>
              </a:rPr>
              <a:t>, </a:t>
            </a:r>
            <a:r>
              <a:rPr lang="en-US" sz="2800" b="1" dirty="0" err="1">
                <a:solidFill>
                  <a:srgbClr val="424242"/>
                </a:solidFill>
                <a:latin typeface="Times New Roman" panose="02020603050405020304" pitchFamily="18" charset="0"/>
                <a:ea typeface="Times New Roman" panose="02020603050405020304" pitchFamily="18" charset="0"/>
              </a:rPr>
              <a:t>meseria</a:t>
            </a:r>
            <a:r>
              <a:rPr lang="en-US" sz="2800" b="1" dirty="0">
                <a:solidFill>
                  <a:srgbClr val="424242"/>
                </a:solidFill>
                <a:latin typeface="Times New Roman" panose="02020603050405020304" pitchFamily="18" charset="0"/>
                <a:ea typeface="Times New Roman" panose="02020603050405020304" pitchFamily="18" charset="0"/>
              </a:rPr>
              <a:t>: „</a:t>
            </a:r>
            <a:r>
              <a:rPr lang="ro-MD" sz="2800" b="1" dirty="0">
                <a:solidFill>
                  <a:srgbClr val="424242"/>
                </a:solidFill>
                <a:latin typeface="Times New Roman" panose="02020603050405020304" pitchFamily="18" charset="0"/>
                <a:ea typeface="Times New Roman" panose="02020603050405020304" pitchFamily="18" charset="0"/>
              </a:rPr>
              <a:t>Cusătoreasă (în industria confecțiilor)</a:t>
            </a:r>
            <a:r>
              <a:rPr lang="en-US" sz="2800" b="1" dirty="0">
                <a:solidFill>
                  <a:srgbClr val="424242"/>
                </a:solidFill>
                <a:latin typeface="Times New Roman" panose="02020603050405020304" pitchFamily="18" charset="0"/>
                <a:ea typeface="Times New Roman" panose="02020603050405020304" pitchFamily="18" charset="0"/>
              </a:rPr>
              <a:t>” </a:t>
            </a:r>
            <a:r>
              <a:rPr lang="en-US" sz="2800" b="1" dirty="0" err="1">
                <a:solidFill>
                  <a:srgbClr val="424242"/>
                </a:solidFill>
                <a:latin typeface="Times New Roman" panose="02020603050405020304" pitchFamily="18" charset="0"/>
                <a:ea typeface="Times New Roman" panose="02020603050405020304" pitchFamily="18" charset="0"/>
              </a:rPr>
              <a:t>responsabil</a:t>
            </a:r>
            <a:r>
              <a:rPr lang="en-US" sz="2800" b="1" dirty="0">
                <a:solidFill>
                  <a:srgbClr val="424242"/>
                </a:solidFill>
                <a:latin typeface="Times New Roman" panose="02020603050405020304" pitchFamily="18" charset="0"/>
                <a:ea typeface="Times New Roman" panose="02020603050405020304" pitchFamily="18" charset="0"/>
              </a:rPr>
              <a:t> </a:t>
            </a:r>
            <a:r>
              <a:rPr lang="ro-MD" sz="2800" b="1" dirty="0">
                <a:solidFill>
                  <a:srgbClr val="424242"/>
                </a:solidFill>
                <a:latin typeface="Times New Roman" panose="02020603050405020304" pitchFamily="18" charset="0"/>
                <a:ea typeface="Times New Roman" panose="02020603050405020304" pitchFamily="18" charset="0"/>
              </a:rPr>
              <a:t>Mîrzac Cristina</a:t>
            </a:r>
            <a:endParaRPr lang="ru-MD" b="1" dirty="0">
              <a:latin typeface="Times New Roman" panose="02020603050405020304" pitchFamily="18" charset="0"/>
              <a:ea typeface="Times New Roman" panose="02020603050405020304" pitchFamily="18" charset="0"/>
            </a:endParaRPr>
          </a:p>
        </p:txBody>
      </p:sp>
      <p:pic>
        <p:nvPicPr>
          <p:cNvPr id="5" name="Рисунок 4">
            <a:extLst>
              <a:ext uri="{FF2B5EF4-FFF2-40B4-BE49-F238E27FC236}">
                <a16:creationId xmlns:a16="http://schemas.microsoft.com/office/drawing/2014/main" id="{FFF2555F-B45F-4EBD-B5F6-6D715D93A0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2204720"/>
            <a:ext cx="4043680" cy="4572000"/>
          </a:xfrm>
          <a:prstGeom prst="rect">
            <a:avLst/>
          </a:prstGeom>
        </p:spPr>
      </p:pic>
      <p:pic>
        <p:nvPicPr>
          <p:cNvPr id="7" name="Рисунок 6">
            <a:extLst>
              <a:ext uri="{FF2B5EF4-FFF2-40B4-BE49-F238E27FC236}">
                <a16:creationId xmlns:a16="http://schemas.microsoft.com/office/drawing/2014/main" id="{184D90FA-7334-4BB3-B91A-61B4FC2E77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03920" y="2204720"/>
            <a:ext cx="3688080" cy="4576926"/>
          </a:xfrm>
          <a:prstGeom prst="rect">
            <a:avLst/>
          </a:prstGeom>
        </p:spPr>
      </p:pic>
      <p:pic>
        <p:nvPicPr>
          <p:cNvPr id="9" name="Рисунок 8">
            <a:extLst>
              <a:ext uri="{FF2B5EF4-FFF2-40B4-BE49-F238E27FC236}">
                <a16:creationId xmlns:a16="http://schemas.microsoft.com/office/drawing/2014/main" id="{5F236F87-9BA0-4C9E-AD7C-F1C53BFEED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77360" y="2204719"/>
            <a:ext cx="4114800" cy="4572000"/>
          </a:xfrm>
          <a:prstGeom prst="rect">
            <a:avLst/>
          </a:prstGeom>
        </p:spPr>
      </p:pic>
    </p:spTree>
    <p:extLst>
      <p:ext uri="{BB962C8B-B14F-4D97-AF65-F5344CB8AC3E}">
        <p14:creationId xmlns:p14="http://schemas.microsoft.com/office/powerpoint/2010/main" val="23345585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238818FA-1D3D-4FA2-88CD-56B3E06B2AD4}"/>
              </a:ext>
            </a:extLst>
          </p:cNvPr>
          <p:cNvSpPr/>
          <p:nvPr/>
        </p:nvSpPr>
        <p:spPr>
          <a:xfrm>
            <a:off x="548640" y="165032"/>
            <a:ext cx="11094720" cy="1867563"/>
          </a:xfrm>
          <a:prstGeom prst="rect">
            <a:avLst/>
          </a:prstGeom>
        </p:spPr>
        <p:txBody>
          <a:bodyPr wrap="square">
            <a:spAutoFit/>
          </a:bodyPr>
          <a:lstStyle/>
          <a:p>
            <a:pPr algn="ctr">
              <a:lnSpc>
                <a:spcPct val="106000"/>
              </a:lnSpc>
              <a:spcAft>
                <a:spcPts val="0"/>
              </a:spcAft>
            </a:pPr>
            <a:endParaRPr lang="ro-MD" sz="2800" b="1"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6000"/>
              </a:lnSpc>
              <a:spcAft>
                <a:spcPts val="0"/>
              </a:spcAft>
            </a:pPr>
            <a:r>
              <a:rPr lang="ro-MD" sz="2800" b="1" dirty="0">
                <a:latin typeface="Calibri" panose="020F0502020204030204" pitchFamily="34" charset="0"/>
                <a:ea typeface="Calibri" panose="020F0502020204030204" pitchFamily="34" charset="0"/>
                <a:cs typeface="Times New Roman" panose="02020603050405020304" pitchFamily="18" charset="0"/>
              </a:rPr>
              <a:t>08.02.2023;  </a:t>
            </a:r>
            <a:r>
              <a:rPr lang="en-US" sz="2800" b="1" dirty="0">
                <a:latin typeface="Calibri" panose="020F0502020204030204" pitchFamily="34" charset="0"/>
                <a:ea typeface="Calibri" panose="020F0502020204030204" pitchFamily="34" charset="0"/>
                <a:cs typeface="Times New Roman" panose="02020603050405020304" pitchFamily="18" charset="0"/>
              </a:rPr>
              <a:t>09.02.2023</a:t>
            </a:r>
            <a:endParaRPr lang="ru-MD" sz="1600" b="1" dirty="0">
              <a:latin typeface="Calibri" panose="020F0502020204030204" pitchFamily="34" charset="0"/>
              <a:ea typeface="Calibri" panose="020F0502020204030204" pitchFamily="34" charset="0"/>
              <a:cs typeface="Times New Roman" panose="02020603050405020304" pitchFamily="18" charset="0"/>
            </a:endParaRPr>
          </a:p>
          <a:p>
            <a:pPr algn="ctr">
              <a:spcAft>
                <a:spcPts val="0"/>
              </a:spcAft>
            </a:pPr>
            <a:r>
              <a:rPr lang="en-US" sz="2800" b="1" dirty="0">
                <a:solidFill>
                  <a:srgbClr val="424242"/>
                </a:solidFill>
                <a:latin typeface="Times New Roman" panose="02020603050405020304" pitchFamily="18" charset="0"/>
                <a:ea typeface="Times New Roman" panose="02020603050405020304" pitchFamily="18" charset="0"/>
              </a:rPr>
              <a:t>Concurs ,, </a:t>
            </a:r>
            <a:r>
              <a:rPr lang="en-US" sz="2800" b="1" dirty="0" err="1">
                <a:solidFill>
                  <a:srgbClr val="424242"/>
                </a:solidFill>
                <a:latin typeface="Times New Roman" panose="02020603050405020304" pitchFamily="18" charset="0"/>
                <a:ea typeface="Times New Roman" panose="02020603050405020304" pitchFamily="18" charset="0"/>
              </a:rPr>
              <a:t>Cel</a:t>
            </a:r>
            <a:r>
              <a:rPr lang="en-US" sz="2800" b="1" dirty="0">
                <a:solidFill>
                  <a:srgbClr val="424242"/>
                </a:solidFill>
                <a:latin typeface="Times New Roman" panose="02020603050405020304" pitchFamily="18" charset="0"/>
                <a:ea typeface="Times New Roman" panose="02020603050405020304" pitchFamily="18" charset="0"/>
              </a:rPr>
              <a:t> </a:t>
            </a:r>
            <a:r>
              <a:rPr lang="en-US" sz="2800" b="1" dirty="0" err="1">
                <a:solidFill>
                  <a:srgbClr val="424242"/>
                </a:solidFill>
                <a:latin typeface="Times New Roman" panose="02020603050405020304" pitchFamily="18" charset="0"/>
                <a:ea typeface="Times New Roman" panose="02020603050405020304" pitchFamily="18" charset="0"/>
              </a:rPr>
              <a:t>mai</a:t>
            </a:r>
            <a:r>
              <a:rPr lang="en-US" sz="2800" b="1" dirty="0">
                <a:solidFill>
                  <a:srgbClr val="424242"/>
                </a:solidFill>
                <a:latin typeface="Times New Roman" panose="02020603050405020304" pitchFamily="18" charset="0"/>
                <a:ea typeface="Times New Roman" panose="02020603050405020304" pitchFamily="18" charset="0"/>
              </a:rPr>
              <a:t> bun </a:t>
            </a:r>
            <a:r>
              <a:rPr lang="en-US" sz="2800" b="1" dirty="0" err="1">
                <a:solidFill>
                  <a:srgbClr val="424242"/>
                </a:solidFill>
                <a:latin typeface="Times New Roman" panose="02020603050405020304" pitchFamily="18" charset="0"/>
                <a:ea typeface="Times New Roman" panose="02020603050405020304" pitchFamily="18" charset="0"/>
              </a:rPr>
              <a:t>în</a:t>
            </a:r>
            <a:r>
              <a:rPr lang="en-US" sz="2800" b="1" dirty="0">
                <a:solidFill>
                  <a:srgbClr val="424242"/>
                </a:solidFill>
                <a:latin typeface="Times New Roman" panose="02020603050405020304" pitchFamily="18" charset="0"/>
                <a:ea typeface="Times New Roman" panose="02020603050405020304" pitchFamily="18" charset="0"/>
              </a:rPr>
              <a:t> </a:t>
            </a:r>
            <a:r>
              <a:rPr lang="en-US" sz="2800" b="1" dirty="0" err="1">
                <a:solidFill>
                  <a:srgbClr val="424242"/>
                </a:solidFill>
                <a:latin typeface="Times New Roman" panose="02020603050405020304" pitchFamily="18" charset="0"/>
                <a:ea typeface="Times New Roman" panose="02020603050405020304" pitchFamily="18" charset="0"/>
              </a:rPr>
              <a:t>meserie</a:t>
            </a:r>
            <a:r>
              <a:rPr lang="en-US" sz="2800" b="1" dirty="0">
                <a:solidFill>
                  <a:srgbClr val="424242"/>
                </a:solidFill>
                <a:latin typeface="Times New Roman" panose="02020603050405020304" pitchFamily="18" charset="0"/>
                <a:ea typeface="Times New Roman" panose="02020603050405020304" pitchFamily="18" charset="0"/>
              </a:rPr>
              <a:t>”, la</a:t>
            </a:r>
            <a:r>
              <a:rPr lang="ro-MD" sz="2800" b="1" dirty="0">
                <a:solidFill>
                  <a:srgbClr val="424242"/>
                </a:solidFill>
                <a:latin typeface="Times New Roman" panose="02020603050405020304" pitchFamily="18" charset="0"/>
                <a:ea typeface="Times New Roman" panose="02020603050405020304" pitchFamily="18" charset="0"/>
              </a:rPr>
              <a:t> ITM și </a:t>
            </a:r>
            <a:r>
              <a:rPr lang="en-US" sz="2800" b="1" dirty="0">
                <a:solidFill>
                  <a:srgbClr val="424242"/>
                </a:solidFill>
                <a:latin typeface="Times New Roman" panose="02020603050405020304" pitchFamily="18" charset="0"/>
                <a:ea typeface="Times New Roman" panose="02020603050405020304" pitchFamily="18" charset="0"/>
              </a:rPr>
              <a:t> IPM, </a:t>
            </a:r>
            <a:endParaRPr lang="ru-MD" b="1" dirty="0">
              <a:latin typeface="Times New Roman" panose="02020603050405020304" pitchFamily="18" charset="0"/>
              <a:ea typeface="Times New Roman" panose="02020603050405020304" pitchFamily="18" charset="0"/>
            </a:endParaRPr>
          </a:p>
          <a:p>
            <a:pPr algn="ctr">
              <a:spcAft>
                <a:spcPts val="0"/>
              </a:spcAft>
            </a:pPr>
            <a:r>
              <a:rPr lang="en-US" sz="2800" b="1" dirty="0">
                <a:solidFill>
                  <a:srgbClr val="424242"/>
                </a:solidFill>
                <a:latin typeface="Times New Roman" panose="02020603050405020304" pitchFamily="18" charset="0"/>
                <a:ea typeface="Times New Roman" panose="02020603050405020304" pitchFamily="18" charset="0"/>
              </a:rPr>
              <a:t>gr.83, </a:t>
            </a:r>
            <a:r>
              <a:rPr lang="en-US" sz="2800" b="1" dirty="0" err="1">
                <a:solidFill>
                  <a:srgbClr val="424242"/>
                </a:solidFill>
                <a:latin typeface="Times New Roman" panose="02020603050405020304" pitchFamily="18" charset="0"/>
                <a:ea typeface="Times New Roman" panose="02020603050405020304" pitchFamily="18" charset="0"/>
              </a:rPr>
              <a:t>an.II</a:t>
            </a:r>
            <a:r>
              <a:rPr lang="en-US" sz="2800" b="1" dirty="0">
                <a:solidFill>
                  <a:srgbClr val="424242"/>
                </a:solidFill>
                <a:latin typeface="Times New Roman" panose="02020603050405020304" pitchFamily="18" charset="0"/>
                <a:ea typeface="Times New Roman" panose="02020603050405020304" pitchFamily="18" charset="0"/>
              </a:rPr>
              <a:t>, </a:t>
            </a:r>
            <a:r>
              <a:rPr lang="en-US" sz="2800" b="1" dirty="0" err="1">
                <a:solidFill>
                  <a:srgbClr val="424242"/>
                </a:solidFill>
                <a:latin typeface="Times New Roman" panose="02020603050405020304" pitchFamily="18" charset="0"/>
                <a:ea typeface="Times New Roman" panose="02020603050405020304" pitchFamily="18" charset="0"/>
              </a:rPr>
              <a:t>meseria</a:t>
            </a:r>
            <a:r>
              <a:rPr lang="en-US" sz="2800" b="1" dirty="0">
                <a:solidFill>
                  <a:srgbClr val="424242"/>
                </a:solidFill>
                <a:latin typeface="Times New Roman" panose="02020603050405020304" pitchFamily="18" charset="0"/>
                <a:ea typeface="Times New Roman" panose="02020603050405020304" pitchFamily="18" charset="0"/>
              </a:rPr>
              <a:t>: „</a:t>
            </a:r>
            <a:r>
              <a:rPr lang="en-US" sz="2800" b="1" dirty="0" err="1">
                <a:solidFill>
                  <a:srgbClr val="424242"/>
                </a:solidFill>
                <a:latin typeface="Times New Roman" panose="02020603050405020304" pitchFamily="18" charset="0"/>
                <a:ea typeface="Times New Roman" panose="02020603050405020304" pitchFamily="18" charset="0"/>
              </a:rPr>
              <a:t>Sivicultor</a:t>
            </a:r>
            <a:r>
              <a:rPr lang="en-US" sz="2800" b="1" dirty="0">
                <a:solidFill>
                  <a:srgbClr val="424242"/>
                </a:solidFill>
                <a:latin typeface="Times New Roman" panose="02020603050405020304" pitchFamily="18" charset="0"/>
                <a:ea typeface="Times New Roman" panose="02020603050405020304" pitchFamily="18" charset="0"/>
              </a:rPr>
              <a:t>” </a:t>
            </a:r>
            <a:r>
              <a:rPr lang="en-US" sz="2800" b="1" dirty="0" err="1">
                <a:solidFill>
                  <a:srgbClr val="424242"/>
                </a:solidFill>
                <a:latin typeface="Times New Roman" panose="02020603050405020304" pitchFamily="18" charset="0"/>
                <a:ea typeface="Times New Roman" panose="02020603050405020304" pitchFamily="18" charset="0"/>
              </a:rPr>
              <a:t>responsabil</a:t>
            </a:r>
            <a:r>
              <a:rPr lang="en-US" sz="2800" b="1" dirty="0">
                <a:solidFill>
                  <a:srgbClr val="424242"/>
                </a:solidFill>
                <a:latin typeface="Times New Roman" panose="02020603050405020304" pitchFamily="18" charset="0"/>
                <a:ea typeface="Times New Roman" panose="02020603050405020304" pitchFamily="18" charset="0"/>
              </a:rPr>
              <a:t> </a:t>
            </a:r>
            <a:r>
              <a:rPr lang="en-US" sz="2800" b="1" dirty="0" err="1">
                <a:solidFill>
                  <a:srgbClr val="424242"/>
                </a:solidFill>
                <a:latin typeface="Times New Roman" panose="02020603050405020304" pitchFamily="18" charset="0"/>
                <a:ea typeface="Times New Roman" panose="02020603050405020304" pitchFamily="18" charset="0"/>
              </a:rPr>
              <a:t>Covali</a:t>
            </a:r>
            <a:r>
              <a:rPr lang="en-US" sz="2800" b="1" dirty="0">
                <a:solidFill>
                  <a:srgbClr val="424242"/>
                </a:solidFill>
                <a:latin typeface="Times New Roman" panose="02020603050405020304" pitchFamily="18" charset="0"/>
                <a:ea typeface="Times New Roman" panose="02020603050405020304" pitchFamily="18" charset="0"/>
              </a:rPr>
              <a:t> V.</a:t>
            </a:r>
            <a:endParaRPr lang="ru-MD" sz="1200" b="1" dirty="0">
              <a:latin typeface="Times New Roman" panose="02020603050405020304" pitchFamily="18" charset="0"/>
              <a:ea typeface="Times New Roman" panose="02020603050405020304" pitchFamily="18" charset="0"/>
            </a:endParaRPr>
          </a:p>
        </p:txBody>
      </p:sp>
      <p:pic>
        <p:nvPicPr>
          <p:cNvPr id="5" name="Рисунок 4">
            <a:extLst>
              <a:ext uri="{FF2B5EF4-FFF2-40B4-BE49-F238E27FC236}">
                <a16:creationId xmlns:a16="http://schemas.microsoft.com/office/drawing/2014/main" id="{E47139BC-70EF-40AD-9726-B0919C64B6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760" y="2222568"/>
            <a:ext cx="4064000" cy="4635432"/>
          </a:xfrm>
          <a:prstGeom prst="rect">
            <a:avLst/>
          </a:prstGeom>
        </p:spPr>
      </p:pic>
      <p:pic>
        <p:nvPicPr>
          <p:cNvPr id="4" name="Рисунок 3">
            <a:extLst>
              <a:ext uri="{FF2B5EF4-FFF2-40B4-BE49-F238E27FC236}">
                <a16:creationId xmlns:a16="http://schemas.microsoft.com/office/drawing/2014/main" id="{7D081AAE-BEE3-4019-BC1C-79177A7A08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49920" y="2222568"/>
            <a:ext cx="3830320" cy="4635432"/>
          </a:xfrm>
          <a:prstGeom prst="rect">
            <a:avLst/>
          </a:prstGeom>
        </p:spPr>
      </p:pic>
      <p:pic>
        <p:nvPicPr>
          <p:cNvPr id="7" name="Рисунок 6">
            <a:extLst>
              <a:ext uri="{FF2B5EF4-FFF2-40B4-BE49-F238E27FC236}">
                <a16:creationId xmlns:a16="http://schemas.microsoft.com/office/drawing/2014/main" id="{3D62B0DD-5DA3-40EB-99AD-CBF732558B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7682" y="2222568"/>
            <a:ext cx="3830320" cy="4635432"/>
          </a:xfrm>
          <a:prstGeom prst="rect">
            <a:avLst/>
          </a:prstGeom>
        </p:spPr>
      </p:pic>
    </p:spTree>
    <p:extLst>
      <p:ext uri="{BB962C8B-B14F-4D97-AF65-F5344CB8AC3E}">
        <p14:creationId xmlns:p14="http://schemas.microsoft.com/office/powerpoint/2010/main" val="8491626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F5800076-B143-4AD7-995D-F59561A97D78}"/>
              </a:ext>
            </a:extLst>
          </p:cNvPr>
          <p:cNvSpPr/>
          <p:nvPr/>
        </p:nvSpPr>
        <p:spPr>
          <a:xfrm>
            <a:off x="934720" y="0"/>
            <a:ext cx="10861040" cy="1841723"/>
          </a:xfrm>
          <a:prstGeom prst="rect">
            <a:avLst/>
          </a:prstGeom>
        </p:spPr>
        <p:txBody>
          <a:bodyPr wrap="square">
            <a:spAutoFit/>
          </a:bodyPr>
          <a:lstStyle/>
          <a:p>
            <a:pPr algn="ctr">
              <a:lnSpc>
                <a:spcPct val="106000"/>
              </a:lnSpc>
              <a:spcAft>
                <a:spcPts val="0"/>
              </a:spcAft>
            </a:pPr>
            <a:r>
              <a:rPr lang="en-US" sz="2800" b="1" dirty="0">
                <a:latin typeface="Calibri" panose="020F0502020204030204" pitchFamily="34" charset="0"/>
                <a:ea typeface="Calibri" panose="020F0502020204030204" pitchFamily="34" charset="0"/>
                <a:cs typeface="Times New Roman" panose="02020603050405020304" pitchFamily="18" charset="0"/>
              </a:rPr>
              <a:t>10.02.2023</a:t>
            </a:r>
            <a:endParaRPr lang="ru-MD" sz="1600" b="1" dirty="0">
              <a:latin typeface="Calibri" panose="020F0502020204030204" pitchFamily="34" charset="0"/>
              <a:ea typeface="Calibri" panose="020F0502020204030204" pitchFamily="34" charset="0"/>
              <a:cs typeface="Times New Roman" panose="02020603050405020304" pitchFamily="18" charset="0"/>
            </a:endParaRPr>
          </a:p>
          <a:p>
            <a:pPr algn="ctr">
              <a:spcAft>
                <a:spcPts val="0"/>
              </a:spcAft>
            </a:pPr>
            <a:r>
              <a:rPr lang="en-US" sz="2800" b="1" dirty="0">
                <a:solidFill>
                  <a:srgbClr val="424242"/>
                </a:solidFill>
                <a:latin typeface="Times New Roman" panose="02020603050405020304" pitchFamily="18" charset="0"/>
                <a:ea typeface="Times New Roman" panose="02020603050405020304" pitchFamily="18" charset="0"/>
              </a:rPr>
              <a:t>Atelier de </a:t>
            </a:r>
            <a:r>
              <a:rPr lang="en-US" sz="2800" b="1" dirty="0" err="1">
                <a:solidFill>
                  <a:srgbClr val="424242"/>
                </a:solidFill>
                <a:latin typeface="Times New Roman" panose="02020603050405020304" pitchFamily="18" charset="0"/>
                <a:ea typeface="Times New Roman" panose="02020603050405020304" pitchFamily="18" charset="0"/>
              </a:rPr>
              <a:t>lucru</a:t>
            </a:r>
            <a:r>
              <a:rPr lang="en-US" sz="2800" b="1" dirty="0">
                <a:solidFill>
                  <a:srgbClr val="424242"/>
                </a:solidFill>
                <a:latin typeface="Times New Roman" panose="02020603050405020304" pitchFamily="18" charset="0"/>
                <a:ea typeface="Times New Roman" panose="02020603050405020304" pitchFamily="18" charset="0"/>
              </a:rPr>
              <a:t> ,, </a:t>
            </a:r>
            <a:r>
              <a:rPr lang="en-US" sz="2800" b="1" dirty="0" err="1">
                <a:solidFill>
                  <a:srgbClr val="424242"/>
                </a:solidFill>
                <a:latin typeface="Times New Roman" panose="02020603050405020304" pitchFamily="18" charset="0"/>
                <a:ea typeface="Times New Roman" panose="02020603050405020304" pitchFamily="18" charset="0"/>
              </a:rPr>
              <a:t>Poartă</a:t>
            </a:r>
            <a:r>
              <a:rPr lang="en-US" sz="2800" b="1" dirty="0">
                <a:solidFill>
                  <a:srgbClr val="424242"/>
                </a:solidFill>
                <a:latin typeface="Times New Roman" panose="02020603050405020304" pitchFamily="18" charset="0"/>
                <a:ea typeface="Times New Roman" panose="02020603050405020304" pitchFamily="18" charset="0"/>
              </a:rPr>
              <a:t> </a:t>
            </a:r>
            <a:r>
              <a:rPr lang="en-US" sz="2800" b="1" dirty="0" err="1">
                <a:solidFill>
                  <a:srgbClr val="424242"/>
                </a:solidFill>
                <a:latin typeface="Times New Roman" panose="02020603050405020304" pitchFamily="18" charset="0"/>
                <a:ea typeface="Times New Roman" panose="02020603050405020304" pitchFamily="18" charset="0"/>
              </a:rPr>
              <a:t>ie</a:t>
            </a:r>
            <a:r>
              <a:rPr lang="en-US" sz="2800" b="1" dirty="0">
                <a:solidFill>
                  <a:srgbClr val="424242"/>
                </a:solidFill>
                <a:latin typeface="Times New Roman" panose="02020603050405020304" pitchFamily="18" charset="0"/>
                <a:ea typeface="Times New Roman" panose="02020603050405020304" pitchFamily="18" charset="0"/>
              </a:rPr>
              <a:t> cu </a:t>
            </a:r>
            <a:r>
              <a:rPr lang="en-US" sz="2800" b="1" dirty="0" err="1">
                <a:solidFill>
                  <a:srgbClr val="424242"/>
                </a:solidFill>
                <a:latin typeface="Times New Roman" panose="02020603050405020304" pitchFamily="18" charset="0"/>
                <a:ea typeface="Times New Roman" panose="02020603050405020304" pitchFamily="18" charset="0"/>
              </a:rPr>
              <a:t>mîndrie</a:t>
            </a:r>
            <a:r>
              <a:rPr lang="en-US" sz="2800" b="1" dirty="0">
                <a:solidFill>
                  <a:srgbClr val="424242"/>
                </a:solidFill>
                <a:latin typeface="Times New Roman" panose="02020603050405020304" pitchFamily="18" charset="0"/>
                <a:ea typeface="Times New Roman" panose="02020603050405020304" pitchFamily="18" charset="0"/>
              </a:rPr>
              <a:t>”, </a:t>
            </a:r>
            <a:endParaRPr lang="ru-MD" b="1" dirty="0">
              <a:latin typeface="Times New Roman" panose="02020603050405020304" pitchFamily="18" charset="0"/>
              <a:ea typeface="Times New Roman" panose="02020603050405020304" pitchFamily="18" charset="0"/>
            </a:endParaRPr>
          </a:p>
          <a:p>
            <a:pPr algn="ctr">
              <a:spcAft>
                <a:spcPts val="0"/>
              </a:spcAft>
            </a:pPr>
            <a:r>
              <a:rPr lang="en-US" sz="2800" b="1" dirty="0">
                <a:solidFill>
                  <a:srgbClr val="424242"/>
                </a:solidFill>
                <a:latin typeface="Times New Roman" panose="02020603050405020304" pitchFamily="18" charset="0"/>
                <a:ea typeface="Times New Roman" panose="02020603050405020304" pitchFamily="18" charset="0"/>
              </a:rPr>
              <a:t>gr.90 </a:t>
            </a:r>
            <a:r>
              <a:rPr lang="en-US" sz="2800" b="1" dirty="0" err="1">
                <a:solidFill>
                  <a:srgbClr val="424242"/>
                </a:solidFill>
                <a:latin typeface="Times New Roman" panose="02020603050405020304" pitchFamily="18" charset="0"/>
                <a:ea typeface="Times New Roman" panose="02020603050405020304" pitchFamily="18" charset="0"/>
              </a:rPr>
              <a:t>an.I</a:t>
            </a:r>
            <a:r>
              <a:rPr lang="en-US" sz="2800" b="1" dirty="0">
                <a:solidFill>
                  <a:srgbClr val="424242"/>
                </a:solidFill>
                <a:latin typeface="Times New Roman" panose="02020603050405020304" pitchFamily="18" charset="0"/>
                <a:ea typeface="Times New Roman" panose="02020603050405020304" pitchFamily="18" charset="0"/>
              </a:rPr>
              <a:t>, </a:t>
            </a:r>
            <a:r>
              <a:rPr lang="en-US" sz="2800" b="1" dirty="0" err="1">
                <a:solidFill>
                  <a:srgbClr val="424242"/>
                </a:solidFill>
                <a:latin typeface="Times New Roman" panose="02020603050405020304" pitchFamily="18" charset="0"/>
                <a:ea typeface="Times New Roman" panose="02020603050405020304" pitchFamily="18" charset="0"/>
              </a:rPr>
              <a:t>meseria</a:t>
            </a:r>
            <a:r>
              <a:rPr lang="en-US" sz="2800" b="1" dirty="0">
                <a:solidFill>
                  <a:srgbClr val="424242"/>
                </a:solidFill>
                <a:latin typeface="Times New Roman" panose="02020603050405020304" pitchFamily="18" charset="0"/>
                <a:ea typeface="Times New Roman" panose="02020603050405020304" pitchFamily="18" charset="0"/>
              </a:rPr>
              <a:t>: „</a:t>
            </a:r>
            <a:r>
              <a:rPr lang="en-US" sz="2800" b="1" dirty="0" err="1">
                <a:solidFill>
                  <a:srgbClr val="424242"/>
                </a:solidFill>
                <a:latin typeface="Times New Roman" panose="02020603050405020304" pitchFamily="18" charset="0"/>
                <a:ea typeface="Times New Roman" panose="02020603050405020304" pitchFamily="18" charset="0"/>
              </a:rPr>
              <a:t>Cusătoreasă</a:t>
            </a:r>
            <a:r>
              <a:rPr lang="en-US" sz="2800" b="1" dirty="0">
                <a:solidFill>
                  <a:srgbClr val="424242"/>
                </a:solidFill>
                <a:latin typeface="Times New Roman" panose="02020603050405020304" pitchFamily="18" charset="0"/>
                <a:ea typeface="Times New Roman" panose="02020603050405020304" pitchFamily="18" charset="0"/>
              </a:rPr>
              <a:t> (</a:t>
            </a:r>
            <a:r>
              <a:rPr lang="en-US" sz="2800" b="1" dirty="0" err="1">
                <a:solidFill>
                  <a:srgbClr val="424242"/>
                </a:solidFill>
                <a:latin typeface="Times New Roman" panose="02020603050405020304" pitchFamily="18" charset="0"/>
                <a:ea typeface="Times New Roman" panose="02020603050405020304" pitchFamily="18" charset="0"/>
              </a:rPr>
              <a:t>în</a:t>
            </a:r>
            <a:r>
              <a:rPr lang="en-US" sz="2800" b="1" dirty="0">
                <a:solidFill>
                  <a:srgbClr val="424242"/>
                </a:solidFill>
                <a:latin typeface="Times New Roman" panose="02020603050405020304" pitchFamily="18" charset="0"/>
                <a:ea typeface="Times New Roman" panose="02020603050405020304" pitchFamily="18" charset="0"/>
              </a:rPr>
              <a:t> </a:t>
            </a:r>
            <a:r>
              <a:rPr lang="en-US" sz="2800" b="1" dirty="0" err="1">
                <a:solidFill>
                  <a:srgbClr val="424242"/>
                </a:solidFill>
                <a:latin typeface="Times New Roman" panose="02020603050405020304" pitchFamily="18" charset="0"/>
                <a:ea typeface="Times New Roman" panose="02020603050405020304" pitchFamily="18" charset="0"/>
              </a:rPr>
              <a:t>industria</a:t>
            </a:r>
            <a:r>
              <a:rPr lang="en-US" sz="2800" b="1" dirty="0">
                <a:solidFill>
                  <a:srgbClr val="424242"/>
                </a:solidFill>
                <a:latin typeface="Times New Roman" panose="02020603050405020304" pitchFamily="18" charset="0"/>
                <a:ea typeface="Times New Roman" panose="02020603050405020304" pitchFamily="18" charset="0"/>
              </a:rPr>
              <a:t> </a:t>
            </a:r>
            <a:r>
              <a:rPr lang="en-US" sz="2800" b="1" dirty="0" err="1">
                <a:solidFill>
                  <a:srgbClr val="424242"/>
                </a:solidFill>
                <a:latin typeface="Times New Roman" panose="02020603050405020304" pitchFamily="18" charset="0"/>
                <a:ea typeface="Times New Roman" panose="02020603050405020304" pitchFamily="18" charset="0"/>
              </a:rPr>
              <a:t>confecțiilor</a:t>
            </a:r>
            <a:r>
              <a:rPr lang="en-US" sz="2800" b="1" dirty="0">
                <a:solidFill>
                  <a:srgbClr val="424242"/>
                </a:solidFill>
                <a:latin typeface="Times New Roman" panose="02020603050405020304" pitchFamily="18" charset="0"/>
                <a:ea typeface="Times New Roman" panose="02020603050405020304" pitchFamily="18" charset="0"/>
              </a:rPr>
              <a:t>)” </a:t>
            </a:r>
            <a:r>
              <a:rPr lang="en-US" sz="2800" b="1" dirty="0" err="1">
                <a:solidFill>
                  <a:srgbClr val="424242"/>
                </a:solidFill>
                <a:latin typeface="Times New Roman" panose="02020603050405020304" pitchFamily="18" charset="0"/>
                <a:ea typeface="Times New Roman" panose="02020603050405020304" pitchFamily="18" charset="0"/>
              </a:rPr>
              <a:t>responsabil</a:t>
            </a:r>
            <a:r>
              <a:rPr lang="en-US" sz="2800" b="1" dirty="0">
                <a:solidFill>
                  <a:srgbClr val="424242"/>
                </a:solidFill>
                <a:latin typeface="Times New Roman" panose="02020603050405020304" pitchFamily="18" charset="0"/>
                <a:ea typeface="Times New Roman" panose="02020603050405020304" pitchFamily="18" charset="0"/>
              </a:rPr>
              <a:t> </a:t>
            </a:r>
            <a:r>
              <a:rPr lang="en-US" sz="2800" b="1" dirty="0" err="1">
                <a:solidFill>
                  <a:srgbClr val="424242"/>
                </a:solidFill>
                <a:latin typeface="Times New Roman" panose="02020603050405020304" pitchFamily="18" charset="0"/>
                <a:ea typeface="Times New Roman" panose="02020603050405020304" pitchFamily="18" charset="0"/>
              </a:rPr>
              <a:t>Mihalachi</a:t>
            </a:r>
            <a:r>
              <a:rPr lang="en-US" sz="2800" b="1" dirty="0">
                <a:solidFill>
                  <a:srgbClr val="424242"/>
                </a:solidFill>
                <a:latin typeface="Times New Roman" panose="02020603050405020304" pitchFamily="18" charset="0"/>
                <a:ea typeface="Times New Roman" panose="02020603050405020304" pitchFamily="18" charset="0"/>
              </a:rPr>
              <a:t> E.</a:t>
            </a:r>
            <a:endParaRPr lang="ru-MD" b="1" dirty="0">
              <a:latin typeface="Times New Roman" panose="02020603050405020304" pitchFamily="18" charset="0"/>
              <a:ea typeface="Times New Roman" panose="02020603050405020304" pitchFamily="18" charset="0"/>
            </a:endParaRPr>
          </a:p>
        </p:txBody>
      </p:sp>
      <p:pic>
        <p:nvPicPr>
          <p:cNvPr id="5" name="Рисунок 4">
            <a:extLst>
              <a:ext uri="{FF2B5EF4-FFF2-40B4-BE49-F238E27FC236}">
                <a16:creationId xmlns:a16="http://schemas.microsoft.com/office/drawing/2014/main" id="{D174F985-0658-4EAF-A0E5-97B3B6A04A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240" y="2072640"/>
            <a:ext cx="3810000" cy="4704080"/>
          </a:xfrm>
          <a:prstGeom prst="rect">
            <a:avLst/>
          </a:prstGeom>
        </p:spPr>
      </p:pic>
      <p:pic>
        <p:nvPicPr>
          <p:cNvPr id="7" name="Рисунок 6">
            <a:extLst>
              <a:ext uri="{FF2B5EF4-FFF2-40B4-BE49-F238E27FC236}">
                <a16:creationId xmlns:a16="http://schemas.microsoft.com/office/drawing/2014/main" id="{0E9A2503-4A1B-4CDC-9664-C34BD38431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8280" y="2072640"/>
            <a:ext cx="4470400" cy="4704080"/>
          </a:xfrm>
          <a:prstGeom prst="rect">
            <a:avLst/>
          </a:prstGeom>
        </p:spPr>
      </p:pic>
      <p:pic>
        <p:nvPicPr>
          <p:cNvPr id="9" name="Рисунок 8">
            <a:extLst>
              <a:ext uri="{FF2B5EF4-FFF2-40B4-BE49-F238E27FC236}">
                <a16:creationId xmlns:a16="http://schemas.microsoft.com/office/drawing/2014/main" id="{A83D891F-E9F6-462C-ABC8-1C1DAE0956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54720" y="2072640"/>
            <a:ext cx="3555238" cy="4704080"/>
          </a:xfrm>
          <a:prstGeom prst="rect">
            <a:avLst/>
          </a:prstGeom>
        </p:spPr>
      </p:pic>
    </p:spTree>
    <p:extLst>
      <p:ext uri="{BB962C8B-B14F-4D97-AF65-F5344CB8AC3E}">
        <p14:creationId xmlns:p14="http://schemas.microsoft.com/office/powerpoint/2010/main" val="29155602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0BBDE906-54B2-4DF9-B1C3-EEDE1D53BD51}"/>
              </a:ext>
            </a:extLst>
          </p:cNvPr>
          <p:cNvSpPr/>
          <p:nvPr/>
        </p:nvSpPr>
        <p:spPr>
          <a:xfrm>
            <a:off x="1503680" y="299252"/>
            <a:ext cx="9621520" cy="984116"/>
          </a:xfrm>
          <a:prstGeom prst="rect">
            <a:avLst/>
          </a:prstGeom>
        </p:spPr>
        <p:txBody>
          <a:bodyPr wrap="square">
            <a:spAutoFit/>
          </a:bodyPr>
          <a:lstStyle/>
          <a:p>
            <a:pPr lvl="0" algn="ctr">
              <a:lnSpc>
                <a:spcPct val="106000"/>
              </a:lnSpc>
            </a:pPr>
            <a:r>
              <a:rPr lang="ro-MD" sz="28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Ore de instruire practică la meseria: ” Tencuitor ”realizate cu succes de  maistrul –instructor Barbaroș Ion, gr. </a:t>
            </a:r>
            <a:r>
              <a:rPr lang="ro-MD" sz="2800" b="1">
                <a:solidFill>
                  <a:prstClr val="black"/>
                </a:solidFill>
                <a:latin typeface="Calibri" panose="020F0502020204030204" pitchFamily="34" charset="0"/>
                <a:ea typeface="Calibri" panose="020F0502020204030204" pitchFamily="34" charset="0"/>
                <a:cs typeface="Times New Roman" panose="02020603050405020304" pitchFamily="18" charset="0"/>
              </a:rPr>
              <a:t>87</a:t>
            </a:r>
            <a:endParaRPr lang="ru-MD" b="1" dirty="0">
              <a:solidFill>
                <a:prstClr val="black"/>
              </a:solidFill>
              <a:latin typeface="Times New Roman" panose="02020603050405020304" pitchFamily="18" charset="0"/>
              <a:ea typeface="Times New Roman" panose="02020603050405020304" pitchFamily="18" charset="0"/>
            </a:endParaRPr>
          </a:p>
        </p:txBody>
      </p:sp>
      <p:pic>
        <p:nvPicPr>
          <p:cNvPr id="5" name="Рисунок 4">
            <a:extLst>
              <a:ext uri="{FF2B5EF4-FFF2-40B4-BE49-F238E27FC236}">
                <a16:creationId xmlns:a16="http://schemas.microsoft.com/office/drawing/2014/main" id="{8C35EA54-20DB-4E60-8017-E9B552AF61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810" y="1478748"/>
            <a:ext cx="5384800" cy="5277652"/>
          </a:xfrm>
          <a:prstGeom prst="rect">
            <a:avLst/>
          </a:prstGeom>
        </p:spPr>
      </p:pic>
      <p:pic>
        <p:nvPicPr>
          <p:cNvPr id="7" name="Рисунок 6">
            <a:extLst>
              <a:ext uri="{FF2B5EF4-FFF2-40B4-BE49-F238E27FC236}">
                <a16:creationId xmlns:a16="http://schemas.microsoft.com/office/drawing/2014/main" id="{F19FBD69-510A-4CFE-A429-BA8E276B98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4240" y="1478748"/>
            <a:ext cx="5857240" cy="5277652"/>
          </a:xfrm>
          <a:prstGeom prst="rect">
            <a:avLst/>
          </a:prstGeom>
        </p:spPr>
      </p:pic>
    </p:spTree>
    <p:extLst>
      <p:ext uri="{BB962C8B-B14F-4D97-AF65-F5344CB8AC3E}">
        <p14:creationId xmlns:p14="http://schemas.microsoft.com/office/powerpoint/2010/main" val="24505526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2">
                <a:lumMod val="60000"/>
                <a:lumOff val="4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5D57EE5-7E82-4A1F-87F6-13C5BBB46E0D}"/>
              </a:ext>
            </a:extLst>
          </p:cNvPr>
          <p:cNvSpPr>
            <a:spLocks noGrp="1"/>
          </p:cNvSpPr>
          <p:nvPr>
            <p:ph type="title"/>
          </p:nvPr>
        </p:nvSpPr>
        <p:spPr>
          <a:xfrm>
            <a:off x="76200" y="0"/>
            <a:ext cx="11963400" cy="1596177"/>
          </a:xfrm>
          <a:noFill/>
        </p:spPr>
        <p:txBody>
          <a:bodyPr>
            <a:noAutofit/>
          </a:bodyPr>
          <a:lstStyle/>
          <a:p>
            <a:r>
              <a:rPr lang="ro-MD" sz="2000" dirty="0"/>
              <a:t>În rezultatul chestionării cadrelor didactice membre ai comisiei metodice în scopul </a:t>
            </a:r>
            <a:r>
              <a:rPr lang="ro-MD" sz="2400" b="1" dirty="0"/>
              <a:t>”</a:t>
            </a:r>
            <a:r>
              <a:rPr lang="ro-MD" sz="2400" b="1" i="1" dirty="0"/>
              <a:t>analizei motivaței cadrelor didactice și identificarea nevoilor ”</a:t>
            </a:r>
            <a:r>
              <a:rPr lang="ro-MD" sz="2400" b="1" dirty="0"/>
              <a:t>  </a:t>
            </a:r>
            <a:br>
              <a:rPr lang="ro-MD" sz="2000" dirty="0"/>
            </a:br>
            <a:r>
              <a:rPr lang="ro-MD" sz="2000" dirty="0"/>
              <a:t>am identificat următoarele:</a:t>
            </a:r>
            <a:br>
              <a:rPr lang="ro-MD" sz="2000" dirty="0"/>
            </a:br>
            <a:endParaRPr lang="ru-MD" sz="2000" dirty="0"/>
          </a:p>
        </p:txBody>
      </p:sp>
      <p:graphicFrame>
        <p:nvGraphicFramePr>
          <p:cNvPr id="3" name="Таблица 3">
            <a:extLst>
              <a:ext uri="{FF2B5EF4-FFF2-40B4-BE49-F238E27FC236}">
                <a16:creationId xmlns:a16="http://schemas.microsoft.com/office/drawing/2014/main" id="{4110BCC4-D5C2-4379-A665-3336098DABD8}"/>
              </a:ext>
            </a:extLst>
          </p:cNvPr>
          <p:cNvGraphicFramePr>
            <a:graphicFrameLocks noGrp="1"/>
          </p:cNvGraphicFramePr>
          <p:nvPr>
            <p:extLst>
              <p:ext uri="{D42A27DB-BD31-4B8C-83A1-F6EECF244321}">
                <p14:modId xmlns:p14="http://schemas.microsoft.com/office/powerpoint/2010/main" val="2810573713"/>
              </p:ext>
            </p:extLst>
          </p:nvPr>
        </p:nvGraphicFramePr>
        <p:xfrm>
          <a:off x="38100" y="1186542"/>
          <a:ext cx="12115800" cy="5638800"/>
        </p:xfrm>
        <a:graphic>
          <a:graphicData uri="http://schemas.openxmlformats.org/drawingml/2006/table">
            <a:tbl>
              <a:tblPr firstRow="1" bandRow="1">
                <a:tableStyleId>{5C22544A-7EE6-4342-B048-85BDC9FD1C3A}</a:tableStyleId>
              </a:tblPr>
              <a:tblGrid>
                <a:gridCol w="5791200">
                  <a:extLst>
                    <a:ext uri="{9D8B030D-6E8A-4147-A177-3AD203B41FA5}">
                      <a16:colId xmlns:a16="http://schemas.microsoft.com/office/drawing/2014/main" val="2230414201"/>
                    </a:ext>
                  </a:extLst>
                </a:gridCol>
                <a:gridCol w="6324600">
                  <a:extLst>
                    <a:ext uri="{9D8B030D-6E8A-4147-A177-3AD203B41FA5}">
                      <a16:colId xmlns:a16="http://schemas.microsoft.com/office/drawing/2014/main" val="2935570568"/>
                    </a:ext>
                  </a:extLst>
                </a:gridCol>
              </a:tblGrid>
              <a:tr h="3073574">
                <a:tc>
                  <a:txBody>
                    <a:bodyPr/>
                    <a:lstStyle/>
                    <a:p>
                      <a:r>
                        <a:rPr lang="ro-MD" sz="2800" b="1" dirty="0"/>
                        <a:t>Puncte tari:</a:t>
                      </a:r>
                    </a:p>
                    <a:p>
                      <a:r>
                        <a:rPr lang="ro-MD" dirty="0"/>
                        <a:t>- </a:t>
                      </a:r>
                      <a:r>
                        <a:rPr kumimoji="0" lang="ro-MD" sz="2400" b="1" i="0" u="none" strike="noStrike" kern="1200" cap="none" spc="0" normalizeH="0" baseline="0" noProof="0" dirty="0">
                          <a:ln>
                            <a:noFill/>
                          </a:ln>
                          <a:solidFill>
                            <a:prstClr val="white"/>
                          </a:solidFill>
                          <a:effectLst/>
                          <a:uLnTx/>
                          <a:uFillTx/>
                          <a:latin typeface="+mn-lt"/>
                          <a:ea typeface="+mn-ea"/>
                          <a:cs typeface="+mn-cs"/>
                        </a:rPr>
                        <a:t>30% din cadre didactice au staj de muncă cuprins între 17 -35;</a:t>
                      </a:r>
                    </a:p>
                    <a:p>
                      <a:pPr marL="0" indent="0">
                        <a:buFontTx/>
                        <a:buNone/>
                      </a:pPr>
                      <a:r>
                        <a:rPr kumimoji="0" lang="ro-MD" sz="2400" b="1" i="0" u="none" strike="noStrike" kern="1200" cap="none" spc="0" normalizeH="0" baseline="0" noProof="0" dirty="0">
                          <a:ln>
                            <a:noFill/>
                          </a:ln>
                          <a:solidFill>
                            <a:prstClr val="white"/>
                          </a:solidFill>
                          <a:effectLst/>
                          <a:uLnTx/>
                          <a:uFillTx/>
                          <a:latin typeface="+mn-lt"/>
                          <a:ea typeface="+mn-ea"/>
                          <a:cs typeface="+mn-cs"/>
                        </a:rPr>
                        <a:t>- abilitățile profesionale corespund funcției ocupate 100%;</a:t>
                      </a:r>
                    </a:p>
                    <a:p>
                      <a:pPr marL="0" indent="0">
                        <a:buFontTx/>
                        <a:buNone/>
                      </a:pPr>
                      <a:r>
                        <a:rPr kumimoji="0" lang="ro-MD" sz="2400" b="1" i="0" u="none" strike="noStrike" kern="1200" cap="none" spc="0" normalizeH="0" baseline="0" noProof="0" dirty="0">
                          <a:ln>
                            <a:noFill/>
                          </a:ln>
                          <a:solidFill>
                            <a:prstClr val="white"/>
                          </a:solidFill>
                          <a:effectLst/>
                          <a:uLnTx/>
                          <a:uFillTx/>
                          <a:latin typeface="+mn-lt"/>
                          <a:ea typeface="+mn-ea"/>
                          <a:cs typeface="+mn-cs"/>
                        </a:rPr>
                        <a:t>- 20% cadre didactice au avansat profesional 60%; </a:t>
                      </a:r>
                    </a:p>
                    <a:p>
                      <a:pPr marL="0" indent="0">
                        <a:buFontTx/>
                        <a:buNone/>
                      </a:pPr>
                      <a:r>
                        <a:rPr kumimoji="0" lang="ro-MD" sz="2400" b="1" i="0" u="none" strike="noStrike" kern="1200" cap="none" spc="0" normalizeH="0" baseline="0" noProof="0" dirty="0">
                          <a:ln>
                            <a:noFill/>
                          </a:ln>
                          <a:solidFill>
                            <a:prstClr val="white"/>
                          </a:solidFill>
                          <a:effectLst/>
                          <a:uLnTx/>
                          <a:uFillTx/>
                          <a:latin typeface="+mn-lt"/>
                          <a:ea typeface="+mn-ea"/>
                          <a:cs typeface="+mn-cs"/>
                        </a:rPr>
                        <a:t>- Toate cadrele didactice participă la formări profesionale sistematic;</a:t>
                      </a:r>
                    </a:p>
                    <a:p>
                      <a:pPr marL="0" indent="0">
                        <a:buFontTx/>
                        <a:buNone/>
                      </a:pPr>
                      <a:r>
                        <a:rPr kumimoji="0" lang="ro-MD" sz="2400" b="1" i="0" u="none" strike="noStrike" kern="1200" cap="none" spc="0" normalizeH="0" baseline="0" noProof="0" dirty="0">
                          <a:ln>
                            <a:noFill/>
                          </a:ln>
                          <a:solidFill>
                            <a:prstClr val="white"/>
                          </a:solidFill>
                          <a:effectLst/>
                          <a:uLnTx/>
                          <a:uFillTx/>
                          <a:latin typeface="+mn-lt"/>
                          <a:ea typeface="+mn-ea"/>
                          <a:cs typeface="+mn-cs"/>
                        </a:rPr>
                        <a:t>- 50% cadre didactice sunt încurajate foarte des să-și continuie munca;</a:t>
                      </a:r>
                    </a:p>
                    <a:p>
                      <a:pPr marL="0" indent="0">
                        <a:buFontTx/>
                        <a:buNone/>
                      </a:pPr>
                      <a:r>
                        <a:rPr kumimoji="0" lang="ro-MD" sz="2400" b="1" i="0" u="none" strike="noStrike" kern="1200" cap="none" spc="0" normalizeH="0" baseline="0" noProof="0" dirty="0">
                          <a:ln>
                            <a:noFill/>
                          </a:ln>
                          <a:solidFill>
                            <a:prstClr val="white"/>
                          </a:solidFill>
                          <a:effectLst/>
                          <a:uLnTx/>
                          <a:uFillTx/>
                          <a:latin typeface="+mn-lt"/>
                          <a:ea typeface="+mn-ea"/>
                          <a:cs typeface="+mn-cs"/>
                        </a:rPr>
                        <a:t>-100 % cadre didactice cred că meseriile la care activează au continuitate în IPȘP din Orhei;</a:t>
                      </a:r>
                    </a:p>
                    <a:p>
                      <a:pPr marL="0" indent="0">
                        <a:buFontTx/>
                        <a:buNone/>
                      </a:pPr>
                      <a:r>
                        <a:rPr lang="ro-MD" sz="2400" dirty="0"/>
                        <a:t>- Colectiv prietenos</a:t>
                      </a:r>
                      <a:endParaRPr lang="ru-MD" sz="2400" dirty="0"/>
                    </a:p>
                  </a:txBody>
                  <a:tcPr>
                    <a:solidFill>
                      <a:schemeClr val="accent4">
                        <a:lumMod val="40000"/>
                        <a:lumOff val="60000"/>
                      </a:schemeClr>
                    </a:solidFill>
                  </a:tcPr>
                </a:tc>
                <a:tc>
                  <a:txBody>
                    <a:bodyPr/>
                    <a:lstStyle/>
                    <a:p>
                      <a:r>
                        <a:rPr lang="ro-MD" sz="2800" dirty="0"/>
                        <a:t>Puncte slabe:</a:t>
                      </a:r>
                    </a:p>
                    <a:p>
                      <a:pPr marL="342900" indent="-342900">
                        <a:buFontTx/>
                        <a:buChar char="-"/>
                      </a:pPr>
                      <a:r>
                        <a:rPr lang="ro-MD" sz="2400" dirty="0"/>
                        <a:t>70% din cadre didactice au staj de muncă cuprins între 2 – 5 ani;</a:t>
                      </a:r>
                    </a:p>
                    <a:p>
                      <a:pPr marL="0" indent="0">
                        <a:buFontTx/>
                        <a:buNone/>
                      </a:pPr>
                      <a:r>
                        <a:rPr lang="ro-MD" sz="2400" dirty="0"/>
                        <a:t>- 40% au avansat profesional 20 %;</a:t>
                      </a:r>
                    </a:p>
                    <a:p>
                      <a:pPr marL="0" indent="0">
                        <a:buFontTx/>
                        <a:buNone/>
                      </a:pPr>
                      <a:r>
                        <a:rPr lang="ro-MD" sz="2400" dirty="0"/>
                        <a:t>- Majoritatea muncesc în IPȘP din Orhei deoarece s-au obișnuit, graficul de lucru este convenabil, sau e în apropiere de casă;</a:t>
                      </a:r>
                    </a:p>
                    <a:p>
                      <a:pPr marL="0" indent="0">
                        <a:buFontTx/>
                        <a:buNone/>
                      </a:pPr>
                      <a:r>
                        <a:rPr lang="ro-MD" sz="2400" dirty="0"/>
                        <a:t>- Majoritatea nu își permit să avanseze profesional deoarece îi împiedică vîrsta, nu au timp sau nu-si doresc.</a:t>
                      </a:r>
                    </a:p>
                    <a:p>
                      <a:pPr marL="0" indent="0">
                        <a:buFontTx/>
                        <a:buNone/>
                      </a:pPr>
                      <a:r>
                        <a:rPr lang="ro-MD" sz="2400" dirty="0"/>
                        <a:t>- 50% cadre didactice sunt rareori încurajate să-și continuie munca;</a:t>
                      </a:r>
                    </a:p>
                    <a:p>
                      <a:pPr marL="0" indent="0">
                        <a:buFontTx/>
                        <a:buNone/>
                      </a:pPr>
                      <a:endParaRPr lang="ro-MD" sz="2400" dirty="0"/>
                    </a:p>
                    <a:p>
                      <a:pPr marL="342900" indent="-342900">
                        <a:buFontTx/>
                        <a:buChar char="-"/>
                      </a:pPr>
                      <a:endParaRPr lang="ru-MD" sz="2400" dirty="0"/>
                    </a:p>
                  </a:txBody>
                  <a:tcPr>
                    <a:solidFill>
                      <a:schemeClr val="accent1">
                        <a:lumMod val="60000"/>
                        <a:lumOff val="40000"/>
                      </a:schemeClr>
                    </a:solidFill>
                  </a:tcPr>
                </a:tc>
                <a:extLst>
                  <a:ext uri="{0D108BD9-81ED-4DB2-BD59-A6C34878D82A}">
                    <a16:rowId xmlns:a16="http://schemas.microsoft.com/office/drawing/2014/main" val="2020006730"/>
                  </a:ext>
                </a:extLst>
              </a:tr>
            </a:tbl>
          </a:graphicData>
        </a:graphic>
      </p:graphicFrame>
    </p:spTree>
    <p:extLst>
      <p:ext uri="{BB962C8B-B14F-4D97-AF65-F5344CB8AC3E}">
        <p14:creationId xmlns:p14="http://schemas.microsoft.com/office/powerpoint/2010/main" val="38934198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686E55E-9657-423C-B10E-4AF53E116BF4}"/>
              </a:ext>
            </a:extLst>
          </p:cNvPr>
          <p:cNvSpPr>
            <a:spLocks noGrp="1"/>
          </p:cNvSpPr>
          <p:nvPr>
            <p:ph type="title"/>
          </p:nvPr>
        </p:nvSpPr>
        <p:spPr>
          <a:xfrm>
            <a:off x="496094" y="265233"/>
            <a:ext cx="11199811" cy="6327533"/>
          </a:xfrm>
          <a:gradFill>
            <a:gsLst>
              <a:gs pos="15560">
                <a:srgbClr val="E3F2FC"/>
              </a:gs>
              <a:gs pos="40626">
                <a:srgbClr val="C7E6FA"/>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fontScale="90000"/>
          </a:bodyPr>
          <a:lstStyle/>
          <a:p>
            <a:br>
              <a:rPr lang="ro-MD" b="1" dirty="0"/>
            </a:br>
            <a:br>
              <a:rPr lang="ro-MD" b="1" dirty="0"/>
            </a:br>
            <a:br>
              <a:rPr lang="ro-MD" b="1" dirty="0"/>
            </a:br>
            <a:br>
              <a:rPr lang="ro-MD" b="1" dirty="0"/>
            </a:br>
            <a:r>
              <a:rPr lang="ro-MD" sz="4400" b="1" dirty="0"/>
              <a:t>COMISIA METODICĂ:</a:t>
            </a:r>
            <a:br>
              <a:rPr lang="ru-MD" sz="4400" dirty="0"/>
            </a:br>
            <a:r>
              <a:rPr lang="ro-MD" sz="4400" b="1" dirty="0"/>
              <a:t> „Disciplini tehnice”</a:t>
            </a:r>
            <a:br>
              <a:rPr lang="ru-MD" sz="4400" dirty="0"/>
            </a:br>
            <a:r>
              <a:rPr lang="ro-MD" sz="4400" b="1" dirty="0"/>
              <a:t>Cuprinde următoarele meserii:</a:t>
            </a:r>
            <a:br>
              <a:rPr lang="ro-MD" b="1" dirty="0"/>
            </a:br>
            <a:br>
              <a:rPr lang="ru-MD" b="1" dirty="0"/>
            </a:br>
            <a:r>
              <a:rPr lang="ro-MD" b="1" dirty="0">
                <a:ln>
                  <a:solidFill>
                    <a:schemeClr val="accent5">
                      <a:lumMod val="75000"/>
                    </a:schemeClr>
                  </a:solidFill>
                </a:ln>
                <a:latin typeface="Times New Roman" panose="02020603050405020304" pitchFamily="18" charset="0"/>
                <a:cs typeface="Times New Roman" panose="02020603050405020304" pitchFamily="18" charset="0"/>
              </a:rPr>
              <a:t>1. Silvicultor</a:t>
            </a:r>
            <a:br>
              <a:rPr lang="ru-MD" b="1" dirty="0">
                <a:ln>
                  <a:solidFill>
                    <a:schemeClr val="accent5">
                      <a:lumMod val="75000"/>
                    </a:schemeClr>
                  </a:solidFill>
                </a:ln>
                <a:latin typeface="Times New Roman" panose="02020603050405020304" pitchFamily="18" charset="0"/>
                <a:cs typeface="Times New Roman" panose="02020603050405020304" pitchFamily="18" charset="0"/>
              </a:rPr>
            </a:br>
            <a:r>
              <a:rPr lang="ro-MD" b="1" dirty="0">
                <a:ln>
                  <a:solidFill>
                    <a:schemeClr val="accent5">
                      <a:lumMod val="75000"/>
                    </a:schemeClr>
                  </a:solidFill>
                </a:ln>
                <a:latin typeface="Times New Roman" panose="02020603050405020304" pitchFamily="18" charset="0"/>
                <a:cs typeface="Times New Roman" panose="02020603050405020304" pitchFamily="18" charset="0"/>
              </a:rPr>
              <a:t>2.  Sivicultor curs de scurtă durată (6 luni)</a:t>
            </a:r>
            <a:br>
              <a:rPr lang="ru-MD" b="1" dirty="0">
                <a:ln>
                  <a:solidFill>
                    <a:schemeClr val="accent5">
                      <a:lumMod val="75000"/>
                    </a:schemeClr>
                  </a:solidFill>
                </a:ln>
                <a:latin typeface="Times New Roman" panose="02020603050405020304" pitchFamily="18" charset="0"/>
                <a:cs typeface="Times New Roman" panose="02020603050405020304" pitchFamily="18" charset="0"/>
              </a:rPr>
            </a:br>
            <a:r>
              <a:rPr lang="ro-MD" b="1" dirty="0">
                <a:ln>
                  <a:solidFill>
                    <a:schemeClr val="accent5">
                      <a:lumMod val="75000"/>
                    </a:schemeClr>
                  </a:solidFill>
                </a:ln>
                <a:latin typeface="Times New Roman" panose="02020603050405020304" pitchFamily="18" charset="0"/>
                <a:cs typeface="Times New Roman" panose="02020603050405020304" pitchFamily="18" charset="0"/>
              </a:rPr>
              <a:t>3. Tencuitor</a:t>
            </a:r>
            <a:br>
              <a:rPr lang="ru-MD" b="1" dirty="0">
                <a:ln>
                  <a:solidFill>
                    <a:schemeClr val="accent5">
                      <a:lumMod val="75000"/>
                    </a:schemeClr>
                  </a:solidFill>
                </a:ln>
                <a:latin typeface="Times New Roman" panose="02020603050405020304" pitchFamily="18" charset="0"/>
                <a:cs typeface="Times New Roman" panose="02020603050405020304" pitchFamily="18" charset="0"/>
              </a:rPr>
            </a:br>
            <a:r>
              <a:rPr lang="ro-MD" b="1" dirty="0">
                <a:ln>
                  <a:solidFill>
                    <a:schemeClr val="accent5">
                      <a:lumMod val="75000"/>
                    </a:schemeClr>
                  </a:solidFill>
                </a:ln>
                <a:latin typeface="Times New Roman" panose="02020603050405020304" pitchFamily="18" charset="0"/>
                <a:cs typeface="Times New Roman" panose="02020603050405020304" pitchFamily="18" charset="0"/>
              </a:rPr>
              <a:t>4. Strungar multiprofil (dual.)</a:t>
            </a:r>
            <a:br>
              <a:rPr lang="ru-MD" b="1" dirty="0">
                <a:ln>
                  <a:solidFill>
                    <a:schemeClr val="accent5">
                      <a:lumMod val="75000"/>
                    </a:schemeClr>
                  </a:solidFill>
                </a:ln>
                <a:latin typeface="Times New Roman" panose="02020603050405020304" pitchFamily="18" charset="0"/>
                <a:cs typeface="Times New Roman" panose="02020603050405020304" pitchFamily="18" charset="0"/>
              </a:rPr>
            </a:br>
            <a:r>
              <a:rPr lang="ro-MD" b="1" dirty="0">
                <a:ln>
                  <a:solidFill>
                    <a:schemeClr val="accent5">
                      <a:lumMod val="75000"/>
                    </a:schemeClr>
                  </a:solidFill>
                </a:ln>
                <a:latin typeface="Times New Roman" panose="02020603050405020304" pitchFamily="18" charset="0"/>
                <a:cs typeface="Times New Roman" panose="02020603050405020304" pitchFamily="18" charset="0"/>
              </a:rPr>
              <a:t>5. Electromontor utilaje de dispecerat și teleautomatică (dual)</a:t>
            </a:r>
            <a:br>
              <a:rPr lang="ru-MD" b="1" dirty="0">
                <a:ln>
                  <a:solidFill>
                    <a:schemeClr val="accent5">
                      <a:lumMod val="75000"/>
                    </a:schemeClr>
                  </a:solidFill>
                </a:ln>
                <a:latin typeface="Times New Roman" panose="02020603050405020304" pitchFamily="18" charset="0"/>
                <a:cs typeface="Times New Roman" panose="02020603050405020304" pitchFamily="18" charset="0"/>
              </a:rPr>
            </a:br>
            <a:r>
              <a:rPr lang="ro-MD" b="1" dirty="0">
                <a:ln>
                  <a:solidFill>
                    <a:schemeClr val="accent5">
                      <a:lumMod val="75000"/>
                    </a:schemeClr>
                  </a:solidFill>
                </a:ln>
                <a:latin typeface="Times New Roman" panose="02020603050405020304" pitchFamily="18" charset="0"/>
                <a:cs typeface="Times New Roman" panose="02020603050405020304" pitchFamily="18" charset="0"/>
              </a:rPr>
              <a:t>6. Cusătoreasă în industria confecțiilor (dual)</a:t>
            </a:r>
            <a:br>
              <a:rPr lang="ru-MD" b="1" dirty="0">
                <a:latin typeface="Times New Roman" panose="02020603050405020304" pitchFamily="18" charset="0"/>
                <a:cs typeface="Times New Roman" panose="02020603050405020304" pitchFamily="18" charset="0"/>
              </a:rPr>
            </a:br>
            <a:r>
              <a:rPr lang="ro-MD" b="1" dirty="0">
                <a:latin typeface="Times New Roman" panose="02020603050405020304" pitchFamily="18" charset="0"/>
                <a:cs typeface="Times New Roman" panose="02020603050405020304" pitchFamily="18" charset="0"/>
              </a:rPr>
              <a:t> </a:t>
            </a:r>
            <a:br>
              <a:rPr lang="ru-MD" sz="4000" b="1" dirty="0"/>
            </a:br>
            <a:r>
              <a:rPr lang="ro-MD" sz="4000" b="1" dirty="0"/>
              <a:t> </a:t>
            </a:r>
            <a:br>
              <a:rPr lang="ru-MD" dirty="0"/>
            </a:br>
            <a:r>
              <a:rPr lang="ro-MD" b="1" dirty="0"/>
              <a:t> </a:t>
            </a:r>
            <a:br>
              <a:rPr lang="ru-MD" dirty="0"/>
            </a:br>
            <a:r>
              <a:rPr lang="ro-MD" b="1" dirty="0"/>
              <a:t> </a:t>
            </a:r>
            <a:br>
              <a:rPr lang="ru-MD" dirty="0"/>
            </a:br>
            <a:endParaRPr lang="ru-MD" dirty="0"/>
          </a:p>
        </p:txBody>
      </p:sp>
    </p:spTree>
    <p:extLst>
      <p:ext uri="{BB962C8B-B14F-4D97-AF65-F5344CB8AC3E}">
        <p14:creationId xmlns:p14="http://schemas.microsoft.com/office/powerpoint/2010/main" val="4872286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60000"/>
            <a:lumOff val="40000"/>
          </a:schemeClr>
        </a:solidFill>
        <a:effectLst/>
      </p:bgPr>
    </p:bg>
    <p:spTree>
      <p:nvGrpSpPr>
        <p:cNvPr id="1" name=""/>
        <p:cNvGrpSpPr/>
        <p:nvPr/>
      </p:nvGrpSpPr>
      <p:grpSpPr>
        <a:xfrm>
          <a:off x="0" y="0"/>
          <a:ext cx="0" cy="0"/>
          <a:chOff x="0" y="0"/>
          <a:chExt cx="0" cy="0"/>
        </a:xfrm>
      </p:grpSpPr>
      <p:graphicFrame>
        <p:nvGraphicFramePr>
          <p:cNvPr id="3" name="Таблица 2">
            <a:extLst>
              <a:ext uri="{FF2B5EF4-FFF2-40B4-BE49-F238E27FC236}">
                <a16:creationId xmlns:a16="http://schemas.microsoft.com/office/drawing/2014/main" id="{DF573BE0-E433-4CD0-B57B-663797BA7EFA}"/>
              </a:ext>
            </a:extLst>
          </p:cNvPr>
          <p:cNvGraphicFramePr>
            <a:graphicFrameLocks noGrp="1"/>
          </p:cNvGraphicFramePr>
          <p:nvPr>
            <p:extLst>
              <p:ext uri="{D42A27DB-BD31-4B8C-83A1-F6EECF244321}">
                <p14:modId xmlns:p14="http://schemas.microsoft.com/office/powerpoint/2010/main" val="2314264104"/>
              </p:ext>
            </p:extLst>
          </p:nvPr>
        </p:nvGraphicFramePr>
        <p:xfrm>
          <a:off x="272144" y="555171"/>
          <a:ext cx="10885714" cy="5882640"/>
        </p:xfrm>
        <a:graphic>
          <a:graphicData uri="http://schemas.openxmlformats.org/drawingml/2006/table">
            <a:tbl>
              <a:tblPr firstRow="1" bandRow="1">
                <a:tableStyleId>{5C22544A-7EE6-4342-B048-85BDC9FD1C3A}</a:tableStyleId>
              </a:tblPr>
              <a:tblGrid>
                <a:gridCol w="5203234">
                  <a:extLst>
                    <a:ext uri="{9D8B030D-6E8A-4147-A177-3AD203B41FA5}">
                      <a16:colId xmlns:a16="http://schemas.microsoft.com/office/drawing/2014/main" val="1458796276"/>
                    </a:ext>
                  </a:extLst>
                </a:gridCol>
                <a:gridCol w="5682480">
                  <a:extLst>
                    <a:ext uri="{9D8B030D-6E8A-4147-A177-3AD203B41FA5}">
                      <a16:colId xmlns:a16="http://schemas.microsoft.com/office/drawing/2014/main" val="1023744615"/>
                    </a:ext>
                  </a:extLst>
                </a:gridCol>
              </a:tblGrid>
              <a:tr h="5769429">
                <a:tc>
                  <a:txBody>
                    <a:bodyPr/>
                    <a:lstStyle/>
                    <a:p>
                      <a:r>
                        <a:rPr lang="ro-MD" sz="2000" b="1" dirty="0"/>
                        <a:t>Amenințări:</a:t>
                      </a:r>
                    </a:p>
                    <a:p>
                      <a:pPr marL="0" indent="0">
                        <a:buFontTx/>
                        <a:buNone/>
                      </a:pPr>
                      <a:r>
                        <a:rPr lang="ro-MD" sz="2000" b="1" dirty="0"/>
                        <a:t>- Într-un an de zile majoritatea se gîndesc de foarte multe ori să demisioneze;</a:t>
                      </a:r>
                    </a:p>
                    <a:p>
                      <a:pPr marL="0" indent="0">
                        <a:buFontTx/>
                        <a:buNone/>
                      </a:pPr>
                      <a:r>
                        <a:rPr lang="ro-MD" sz="2000" b="1" dirty="0"/>
                        <a:t>- Majoritatea ajung în stare de stres din cauza că nu reușesc să îndeplinească cerințelor impuse, din cauza insuficienței de timp, din cauza discriminărilor, in cauza conflictelor apărute în colectiv, din cauza problemelor cu elevii, părinții. (Avem persoane care stau foarte bine la capitolul ”stres”)</a:t>
                      </a:r>
                      <a:endParaRPr lang="ru-MD" sz="2000" b="1" dirty="0"/>
                    </a:p>
                  </a:txBody>
                  <a:tcPr>
                    <a:solidFill>
                      <a:schemeClr val="accent1">
                        <a:lumMod val="75000"/>
                      </a:schemeClr>
                    </a:solidFill>
                  </a:tcPr>
                </a:tc>
                <a:tc>
                  <a:txBody>
                    <a:bodyPr/>
                    <a:lstStyle/>
                    <a:p>
                      <a:r>
                        <a:rPr lang="ro-MD" sz="2000" b="1" dirty="0"/>
                        <a:t>Oportunități:</a:t>
                      </a:r>
                    </a:p>
                    <a:p>
                      <a:r>
                        <a:rPr lang="ro-MD" sz="2000" b="1" dirty="0"/>
                        <a:t>- Cadre didactice calificate la meseriile/ specialitățile unde activează;</a:t>
                      </a:r>
                    </a:p>
                    <a:p>
                      <a:pPr marL="0" indent="0">
                        <a:buFontTx/>
                        <a:buNone/>
                      </a:pPr>
                      <a:r>
                        <a:rPr lang="ro-MD" sz="2000" b="1" dirty="0"/>
                        <a:t>- Realizarea și desfășurarea activităților plănuite în cadrul ședințelor comisiei metodice: ”Disciplini tehnice”;</a:t>
                      </a:r>
                    </a:p>
                    <a:p>
                      <a:pPr marL="0" indent="0">
                        <a:buFontTx/>
                        <a:buNone/>
                      </a:pPr>
                      <a:r>
                        <a:rPr lang="ro-MD" sz="2000" b="1" dirty="0"/>
                        <a:t>- Asistarea la lecții publice, cu scopul de a susține colegii și a obține un schimb de experiență; </a:t>
                      </a:r>
                    </a:p>
                    <a:p>
                      <a:pPr marL="0" indent="0">
                        <a:buFontTx/>
                        <a:buNone/>
                      </a:pPr>
                      <a:r>
                        <a:rPr lang="ro-MD" sz="2000" b="1" dirty="0"/>
                        <a:t>- Participarea la ateliere de lucru, mese rotunde, victorine, concursuri, ședințe organizatorice; </a:t>
                      </a:r>
                    </a:p>
                    <a:p>
                      <a:pPr marL="0" indent="0">
                        <a:buFontTx/>
                        <a:buNone/>
                      </a:pPr>
                      <a:r>
                        <a:rPr lang="ro-MD" sz="2000" b="1" dirty="0"/>
                        <a:t>- Sprijin reciproc, implicare activă din partea tuturor cadrelor didactice.</a:t>
                      </a:r>
                    </a:p>
                    <a:p>
                      <a:pPr marL="342900" indent="-342900">
                        <a:buFontTx/>
                        <a:buChar char="-"/>
                      </a:pPr>
                      <a:r>
                        <a:rPr lang="ro-MD" sz="2000" b="1" dirty="0"/>
                        <a:t>O echipă puternică !!!</a:t>
                      </a:r>
                    </a:p>
                    <a:p>
                      <a:pPr marL="0" indent="0">
                        <a:buFontTx/>
                        <a:buNone/>
                      </a:pPr>
                      <a:r>
                        <a:rPr lang="ro-MD" sz="2000" b="1" dirty="0"/>
                        <a:t>- Următoarele cadre didactice au fost etichetate că își susțin colegii: Munteanu S., Plîngău V., Vicol Cr.,Mihalachi Ec., Mîrzac Cr., Covali V., Vicol R., Cotruță A., Plaiu I.</a:t>
                      </a:r>
                    </a:p>
                    <a:p>
                      <a:pPr marL="342900" indent="-342900">
                        <a:buFontTx/>
                        <a:buChar char="-"/>
                      </a:pPr>
                      <a:endParaRPr lang="ro-MD" sz="2000" b="1" dirty="0"/>
                    </a:p>
                    <a:p>
                      <a:pPr marL="342900" indent="-342900">
                        <a:buFontTx/>
                        <a:buChar char="-"/>
                      </a:pPr>
                      <a:endParaRPr lang="ru-MD" sz="2000" b="1" dirty="0"/>
                    </a:p>
                  </a:txBody>
                  <a:tcPr>
                    <a:solidFill>
                      <a:schemeClr val="accent2"/>
                    </a:solidFill>
                  </a:tcPr>
                </a:tc>
                <a:extLst>
                  <a:ext uri="{0D108BD9-81ED-4DB2-BD59-A6C34878D82A}">
                    <a16:rowId xmlns:a16="http://schemas.microsoft.com/office/drawing/2014/main" val="3277511301"/>
                  </a:ext>
                </a:extLst>
              </a:tr>
            </a:tbl>
          </a:graphicData>
        </a:graphic>
      </p:graphicFrame>
    </p:spTree>
    <p:extLst>
      <p:ext uri="{BB962C8B-B14F-4D97-AF65-F5344CB8AC3E}">
        <p14:creationId xmlns:p14="http://schemas.microsoft.com/office/powerpoint/2010/main" val="31978613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1">
                <a:lumMod val="40000"/>
                <a:lumOff val="60000"/>
              </a:schemeClr>
            </a:gs>
            <a:gs pos="100000">
              <a:schemeClr val="bg2">
                <a:shade val="92000"/>
                <a:satMod val="170000"/>
                <a:lumMod val="96000"/>
              </a:schemeClr>
            </a:gs>
          </a:gsLst>
          <a:lin ang="5400000" scaled="0"/>
        </a:gradFill>
        <a:effectLst/>
      </p:bgPr>
    </p:bg>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9B2B32EE-9875-4E4A-AE82-9004931EF6BE}"/>
              </a:ext>
            </a:extLst>
          </p:cNvPr>
          <p:cNvSpPr/>
          <p:nvPr/>
        </p:nvSpPr>
        <p:spPr>
          <a:xfrm>
            <a:off x="424543" y="1798882"/>
            <a:ext cx="11538857" cy="2739211"/>
          </a:xfrm>
          <a:prstGeom prst="rect">
            <a:avLst/>
          </a:prstGeom>
        </p:spPr>
        <p:txBody>
          <a:bodyPr wrap="square">
            <a:spAutoFit/>
            <a:scene3d>
              <a:camera prst="orthographicFront"/>
              <a:lightRig rig="soft" dir="t">
                <a:rot lat="0" lon="0" rev="15600000"/>
              </a:lightRig>
            </a:scene3d>
            <a:sp3d extrusionH="57150" prstMaterial="softEdge">
              <a:bevelT w="25400" h="38100"/>
            </a:sp3d>
          </a:bodyPr>
          <a:lstStyle/>
          <a:p>
            <a:r>
              <a:rPr lang="ro-MD" sz="4400" b="1" dirty="0">
                <a:ln>
                  <a:solidFill>
                    <a:schemeClr val="accent6">
                      <a:lumMod val="75000"/>
                    </a:schemeClr>
                  </a:solidFill>
                </a:ln>
                <a:solidFill>
                  <a:schemeClr val="accent4"/>
                </a:solidFill>
                <a:latin typeface="Roboto"/>
              </a:rPr>
              <a:t>” </a:t>
            </a:r>
            <a:r>
              <a:rPr lang="en-US" sz="4400" b="1" dirty="0" err="1">
                <a:ln>
                  <a:solidFill>
                    <a:schemeClr val="accent6">
                      <a:lumMod val="75000"/>
                    </a:schemeClr>
                  </a:solidFill>
                </a:ln>
                <a:solidFill>
                  <a:schemeClr val="accent4"/>
                </a:solidFill>
                <a:latin typeface="Roboto"/>
              </a:rPr>
              <a:t>Motivația</a:t>
            </a:r>
            <a:r>
              <a:rPr lang="ro-MD" sz="4400" b="1" dirty="0">
                <a:ln>
                  <a:solidFill>
                    <a:schemeClr val="accent6">
                      <a:lumMod val="75000"/>
                    </a:schemeClr>
                  </a:solidFill>
                </a:ln>
                <a:solidFill>
                  <a:schemeClr val="accent4"/>
                </a:solidFill>
                <a:latin typeface="Roboto"/>
              </a:rPr>
              <a:t> ” </a:t>
            </a:r>
            <a:r>
              <a:rPr lang="en-US" sz="4400" b="1" dirty="0">
                <a:ln>
                  <a:solidFill>
                    <a:schemeClr val="accent6">
                      <a:lumMod val="75000"/>
                    </a:schemeClr>
                  </a:solidFill>
                </a:ln>
                <a:solidFill>
                  <a:schemeClr val="accent4"/>
                </a:solidFill>
                <a:latin typeface="Roboto"/>
              </a:rPr>
              <a:t> </a:t>
            </a:r>
            <a:r>
              <a:rPr lang="en-US" sz="3200" b="1" dirty="0">
                <a:ln>
                  <a:solidFill>
                    <a:schemeClr val="accent6">
                      <a:lumMod val="75000"/>
                    </a:schemeClr>
                  </a:solidFill>
                </a:ln>
                <a:solidFill>
                  <a:schemeClr val="accent4"/>
                </a:solidFill>
                <a:latin typeface="Roboto"/>
              </a:rPr>
              <a:t>-</a:t>
            </a:r>
            <a:r>
              <a:rPr lang="ro-MD" sz="3200" b="1" dirty="0">
                <a:ln>
                  <a:solidFill>
                    <a:schemeClr val="accent6">
                      <a:lumMod val="75000"/>
                    </a:schemeClr>
                  </a:solidFill>
                </a:ln>
                <a:solidFill>
                  <a:schemeClr val="accent4"/>
                </a:solidFill>
                <a:latin typeface="Roboto"/>
              </a:rPr>
              <a:t> </a:t>
            </a:r>
            <a:r>
              <a:rPr lang="en-US" sz="3200" b="1" dirty="0">
                <a:ln>
                  <a:solidFill>
                    <a:schemeClr val="accent6">
                      <a:lumMod val="75000"/>
                    </a:schemeClr>
                  </a:solidFill>
                </a:ln>
                <a:solidFill>
                  <a:schemeClr val="accent4"/>
                </a:solidFill>
                <a:latin typeface="Roboto"/>
              </a:rPr>
              <a:t> </a:t>
            </a:r>
            <a:r>
              <a:rPr lang="en-US" sz="3200" b="1" dirty="0" err="1">
                <a:ln>
                  <a:solidFill>
                    <a:schemeClr val="accent6">
                      <a:lumMod val="75000"/>
                    </a:schemeClr>
                  </a:solidFill>
                </a:ln>
                <a:solidFill>
                  <a:schemeClr val="accent4"/>
                </a:solidFill>
                <a:latin typeface="Roboto"/>
              </a:rPr>
              <a:t>acesta</a:t>
            </a:r>
            <a:r>
              <a:rPr lang="en-US" sz="3200" b="1" dirty="0">
                <a:ln>
                  <a:solidFill>
                    <a:schemeClr val="accent6">
                      <a:lumMod val="75000"/>
                    </a:schemeClr>
                  </a:solidFill>
                </a:ln>
                <a:solidFill>
                  <a:schemeClr val="accent4"/>
                </a:solidFill>
                <a:latin typeface="Roboto"/>
              </a:rPr>
              <a:t> </a:t>
            </a:r>
            <a:r>
              <a:rPr lang="en-US" sz="3200" b="1" dirty="0" err="1">
                <a:ln>
                  <a:solidFill>
                    <a:schemeClr val="accent6">
                      <a:lumMod val="75000"/>
                    </a:schemeClr>
                  </a:solidFill>
                </a:ln>
                <a:solidFill>
                  <a:schemeClr val="accent4"/>
                </a:solidFill>
                <a:latin typeface="Roboto"/>
              </a:rPr>
              <a:t>este</a:t>
            </a:r>
            <a:r>
              <a:rPr lang="en-US" sz="3200" b="1" dirty="0">
                <a:ln>
                  <a:solidFill>
                    <a:schemeClr val="accent6">
                      <a:lumMod val="75000"/>
                    </a:schemeClr>
                  </a:solidFill>
                </a:ln>
                <a:solidFill>
                  <a:schemeClr val="accent4"/>
                </a:solidFill>
                <a:latin typeface="Roboto"/>
              </a:rPr>
              <a:t> un </a:t>
            </a:r>
            <a:r>
              <a:rPr lang="en-US" sz="3200" b="1" dirty="0" err="1">
                <a:ln>
                  <a:solidFill>
                    <a:schemeClr val="accent6">
                      <a:lumMod val="75000"/>
                    </a:schemeClr>
                  </a:solidFill>
                </a:ln>
                <a:solidFill>
                  <a:schemeClr val="accent4"/>
                </a:solidFill>
                <a:latin typeface="Roboto"/>
              </a:rPr>
              <a:t>ansamblu</a:t>
            </a:r>
            <a:r>
              <a:rPr lang="en-US" sz="3200" b="1" dirty="0">
                <a:ln>
                  <a:solidFill>
                    <a:schemeClr val="accent6">
                      <a:lumMod val="75000"/>
                    </a:schemeClr>
                  </a:solidFill>
                </a:ln>
                <a:solidFill>
                  <a:schemeClr val="accent4"/>
                </a:solidFill>
                <a:latin typeface="Roboto"/>
              </a:rPr>
              <a:t> de </a:t>
            </a:r>
            <a:r>
              <a:rPr lang="en-US" sz="3200" b="1" dirty="0" err="1">
                <a:ln>
                  <a:solidFill>
                    <a:schemeClr val="accent6">
                      <a:lumMod val="75000"/>
                    </a:schemeClr>
                  </a:solidFill>
                </a:ln>
                <a:solidFill>
                  <a:schemeClr val="accent4"/>
                </a:solidFill>
                <a:latin typeface="Roboto"/>
              </a:rPr>
              <a:t>forțe</a:t>
            </a:r>
            <a:r>
              <a:rPr lang="en-US" sz="3200" b="1" dirty="0">
                <a:ln>
                  <a:solidFill>
                    <a:schemeClr val="accent6">
                      <a:lumMod val="75000"/>
                    </a:schemeClr>
                  </a:solidFill>
                </a:ln>
                <a:solidFill>
                  <a:schemeClr val="accent4"/>
                </a:solidFill>
                <a:latin typeface="Roboto"/>
              </a:rPr>
              <a:t> </a:t>
            </a:r>
            <a:r>
              <a:rPr lang="en-US" sz="3200" b="1" dirty="0" err="1">
                <a:ln>
                  <a:solidFill>
                    <a:schemeClr val="accent6">
                      <a:lumMod val="75000"/>
                    </a:schemeClr>
                  </a:solidFill>
                </a:ln>
                <a:solidFill>
                  <a:schemeClr val="accent4"/>
                </a:solidFill>
                <a:latin typeface="Roboto"/>
              </a:rPr>
              <a:t>motrice</a:t>
            </a:r>
            <a:r>
              <a:rPr lang="en-US" sz="3200" b="1" dirty="0">
                <a:ln>
                  <a:solidFill>
                    <a:schemeClr val="accent6">
                      <a:lumMod val="75000"/>
                    </a:schemeClr>
                  </a:solidFill>
                </a:ln>
                <a:solidFill>
                  <a:schemeClr val="accent4"/>
                </a:solidFill>
                <a:latin typeface="Roboto"/>
              </a:rPr>
              <a:t> interne </a:t>
            </a:r>
            <a:r>
              <a:rPr lang="en-US" sz="3200" b="1" dirty="0" err="1">
                <a:ln>
                  <a:solidFill>
                    <a:schemeClr val="accent6">
                      <a:lumMod val="75000"/>
                    </a:schemeClr>
                  </a:solidFill>
                </a:ln>
                <a:solidFill>
                  <a:schemeClr val="accent4"/>
                </a:solidFill>
                <a:latin typeface="Roboto"/>
              </a:rPr>
              <a:t>și</a:t>
            </a:r>
            <a:r>
              <a:rPr lang="en-US" sz="3200" b="1" dirty="0">
                <a:ln>
                  <a:solidFill>
                    <a:schemeClr val="accent6">
                      <a:lumMod val="75000"/>
                    </a:schemeClr>
                  </a:solidFill>
                </a:ln>
                <a:solidFill>
                  <a:schemeClr val="accent4"/>
                </a:solidFill>
                <a:latin typeface="Roboto"/>
              </a:rPr>
              <a:t> </a:t>
            </a:r>
            <a:r>
              <a:rPr lang="en-US" sz="3200" b="1" dirty="0" err="1">
                <a:ln>
                  <a:solidFill>
                    <a:schemeClr val="accent6">
                      <a:lumMod val="75000"/>
                    </a:schemeClr>
                  </a:solidFill>
                </a:ln>
                <a:solidFill>
                  <a:schemeClr val="accent4"/>
                </a:solidFill>
                <a:latin typeface="Roboto"/>
              </a:rPr>
              <a:t>externe</a:t>
            </a:r>
            <a:r>
              <a:rPr lang="en-US" sz="3200" b="1" dirty="0">
                <a:ln>
                  <a:solidFill>
                    <a:schemeClr val="accent6">
                      <a:lumMod val="75000"/>
                    </a:schemeClr>
                  </a:solidFill>
                </a:ln>
                <a:solidFill>
                  <a:schemeClr val="accent4"/>
                </a:solidFill>
                <a:latin typeface="Roboto"/>
              </a:rPr>
              <a:t> care </a:t>
            </a:r>
            <a:r>
              <a:rPr lang="en-US" sz="3200" b="1" dirty="0" err="1">
                <a:ln>
                  <a:solidFill>
                    <a:schemeClr val="accent6">
                      <a:lumMod val="75000"/>
                    </a:schemeClr>
                  </a:solidFill>
                </a:ln>
                <a:solidFill>
                  <a:schemeClr val="accent4"/>
                </a:solidFill>
                <a:latin typeface="Roboto"/>
              </a:rPr>
              <a:t>încurajează</a:t>
            </a:r>
            <a:r>
              <a:rPr lang="en-US" sz="3200" b="1" dirty="0">
                <a:ln>
                  <a:solidFill>
                    <a:schemeClr val="accent6">
                      <a:lumMod val="75000"/>
                    </a:schemeClr>
                  </a:solidFill>
                </a:ln>
                <a:solidFill>
                  <a:schemeClr val="accent4"/>
                </a:solidFill>
                <a:latin typeface="Roboto"/>
              </a:rPr>
              <a:t> o </a:t>
            </a:r>
            <a:r>
              <a:rPr lang="en-US" sz="3200" b="1" dirty="0" err="1">
                <a:ln>
                  <a:solidFill>
                    <a:schemeClr val="accent6">
                      <a:lumMod val="75000"/>
                    </a:schemeClr>
                  </a:solidFill>
                </a:ln>
                <a:solidFill>
                  <a:schemeClr val="accent4"/>
                </a:solidFill>
                <a:latin typeface="Roboto"/>
              </a:rPr>
              <a:t>persoană</a:t>
            </a:r>
            <a:r>
              <a:rPr lang="en-US" sz="3200" b="1" dirty="0">
                <a:ln>
                  <a:solidFill>
                    <a:schemeClr val="accent6">
                      <a:lumMod val="75000"/>
                    </a:schemeClr>
                  </a:solidFill>
                </a:ln>
                <a:solidFill>
                  <a:schemeClr val="accent4"/>
                </a:solidFill>
                <a:latin typeface="Roboto"/>
              </a:rPr>
              <a:t> la </a:t>
            </a:r>
            <a:r>
              <a:rPr lang="en-US" sz="3200" b="1" dirty="0" err="1">
                <a:ln>
                  <a:solidFill>
                    <a:schemeClr val="accent6">
                      <a:lumMod val="75000"/>
                    </a:schemeClr>
                  </a:solidFill>
                </a:ln>
                <a:solidFill>
                  <a:schemeClr val="accent4"/>
                </a:solidFill>
                <a:latin typeface="Roboto"/>
              </a:rPr>
              <a:t>activitate</a:t>
            </a:r>
            <a:r>
              <a:rPr lang="en-US" sz="3200" b="1" dirty="0">
                <a:ln>
                  <a:solidFill>
                    <a:schemeClr val="accent6">
                      <a:lumMod val="75000"/>
                    </a:schemeClr>
                  </a:solidFill>
                </a:ln>
                <a:solidFill>
                  <a:schemeClr val="accent4"/>
                </a:solidFill>
                <a:latin typeface="Roboto"/>
              </a:rPr>
              <a:t>, </a:t>
            </a:r>
            <a:r>
              <a:rPr lang="en-US" sz="3200" b="1" dirty="0" err="1">
                <a:ln>
                  <a:solidFill>
                    <a:schemeClr val="accent6">
                      <a:lumMod val="75000"/>
                    </a:schemeClr>
                  </a:solidFill>
                </a:ln>
                <a:solidFill>
                  <a:schemeClr val="accent4"/>
                </a:solidFill>
                <a:latin typeface="Roboto"/>
              </a:rPr>
              <a:t>stabilesc</a:t>
            </a:r>
            <a:r>
              <a:rPr lang="en-US" sz="3200" b="1" dirty="0">
                <a:ln>
                  <a:solidFill>
                    <a:schemeClr val="accent6">
                      <a:lumMod val="75000"/>
                    </a:schemeClr>
                  </a:solidFill>
                </a:ln>
                <a:solidFill>
                  <a:schemeClr val="accent4"/>
                </a:solidFill>
                <a:latin typeface="Roboto"/>
              </a:rPr>
              <a:t> </a:t>
            </a:r>
            <a:r>
              <a:rPr lang="en-US" sz="3200" b="1" dirty="0" err="1">
                <a:ln>
                  <a:solidFill>
                    <a:schemeClr val="accent6">
                      <a:lumMod val="75000"/>
                    </a:schemeClr>
                  </a:solidFill>
                </a:ln>
                <a:solidFill>
                  <a:schemeClr val="accent4"/>
                </a:solidFill>
                <a:latin typeface="Roboto"/>
              </a:rPr>
              <a:t>limitele</a:t>
            </a:r>
            <a:r>
              <a:rPr lang="en-US" sz="3200" b="1" dirty="0">
                <a:ln>
                  <a:solidFill>
                    <a:schemeClr val="accent6">
                      <a:lumMod val="75000"/>
                    </a:schemeClr>
                  </a:solidFill>
                </a:ln>
                <a:solidFill>
                  <a:schemeClr val="accent4"/>
                </a:solidFill>
                <a:latin typeface="Roboto"/>
              </a:rPr>
              <a:t> </a:t>
            </a:r>
            <a:r>
              <a:rPr lang="en-US" sz="3200" b="1" dirty="0" err="1">
                <a:ln>
                  <a:solidFill>
                    <a:schemeClr val="accent6">
                      <a:lumMod val="75000"/>
                    </a:schemeClr>
                  </a:solidFill>
                </a:ln>
                <a:solidFill>
                  <a:schemeClr val="accent4"/>
                </a:solidFill>
                <a:latin typeface="Roboto"/>
              </a:rPr>
              <a:t>și</a:t>
            </a:r>
            <a:r>
              <a:rPr lang="en-US" sz="3200" b="1" dirty="0">
                <a:ln>
                  <a:solidFill>
                    <a:schemeClr val="accent6">
                      <a:lumMod val="75000"/>
                    </a:schemeClr>
                  </a:solidFill>
                </a:ln>
                <a:solidFill>
                  <a:schemeClr val="accent4"/>
                </a:solidFill>
                <a:latin typeface="Roboto"/>
              </a:rPr>
              <a:t> </a:t>
            </a:r>
            <a:r>
              <a:rPr lang="en-US" sz="3200" b="1" dirty="0" err="1">
                <a:ln>
                  <a:solidFill>
                    <a:schemeClr val="accent6">
                      <a:lumMod val="75000"/>
                    </a:schemeClr>
                  </a:solidFill>
                </a:ln>
                <a:solidFill>
                  <a:schemeClr val="accent4"/>
                </a:solidFill>
                <a:latin typeface="Roboto"/>
              </a:rPr>
              <a:t>formele</a:t>
            </a:r>
            <a:r>
              <a:rPr lang="en-US" sz="3200" b="1" dirty="0">
                <a:ln>
                  <a:solidFill>
                    <a:schemeClr val="accent6">
                      <a:lumMod val="75000"/>
                    </a:schemeClr>
                  </a:solidFill>
                </a:ln>
                <a:solidFill>
                  <a:schemeClr val="accent4"/>
                </a:solidFill>
                <a:latin typeface="Roboto"/>
              </a:rPr>
              <a:t> de </a:t>
            </a:r>
            <a:r>
              <a:rPr lang="en-US" sz="3200" b="1" dirty="0" err="1">
                <a:ln>
                  <a:solidFill>
                    <a:schemeClr val="accent6">
                      <a:lumMod val="75000"/>
                    </a:schemeClr>
                  </a:solidFill>
                </a:ln>
                <a:solidFill>
                  <a:schemeClr val="accent4"/>
                </a:solidFill>
                <a:latin typeface="Roboto"/>
              </a:rPr>
              <a:t>activitate</a:t>
            </a:r>
            <a:r>
              <a:rPr lang="en-US" sz="3200" b="1" dirty="0">
                <a:ln>
                  <a:solidFill>
                    <a:schemeClr val="accent6">
                      <a:lumMod val="75000"/>
                    </a:schemeClr>
                  </a:solidFill>
                </a:ln>
                <a:solidFill>
                  <a:schemeClr val="accent4"/>
                </a:solidFill>
                <a:latin typeface="Roboto"/>
              </a:rPr>
              <a:t> </a:t>
            </a:r>
            <a:r>
              <a:rPr lang="en-US" sz="3200" b="1" dirty="0" err="1">
                <a:ln>
                  <a:solidFill>
                    <a:schemeClr val="accent6">
                      <a:lumMod val="75000"/>
                    </a:schemeClr>
                  </a:solidFill>
                </a:ln>
                <a:solidFill>
                  <a:schemeClr val="accent4"/>
                </a:solidFill>
                <a:latin typeface="Roboto"/>
              </a:rPr>
              <a:t>și</a:t>
            </a:r>
            <a:r>
              <a:rPr lang="en-US" sz="3200" b="1" dirty="0">
                <a:ln>
                  <a:solidFill>
                    <a:schemeClr val="accent6">
                      <a:lumMod val="75000"/>
                    </a:schemeClr>
                  </a:solidFill>
                </a:ln>
                <a:solidFill>
                  <a:schemeClr val="accent4"/>
                </a:solidFill>
                <a:latin typeface="Roboto"/>
              </a:rPr>
              <a:t> </a:t>
            </a:r>
            <a:r>
              <a:rPr lang="en-US" sz="3200" b="1" dirty="0" err="1">
                <a:ln>
                  <a:solidFill>
                    <a:schemeClr val="accent6">
                      <a:lumMod val="75000"/>
                    </a:schemeClr>
                  </a:solidFill>
                </a:ln>
                <a:solidFill>
                  <a:schemeClr val="accent4"/>
                </a:solidFill>
                <a:latin typeface="Roboto"/>
              </a:rPr>
              <a:t>conferă</a:t>
            </a:r>
            <a:r>
              <a:rPr lang="en-US" sz="3200" b="1" dirty="0">
                <a:ln>
                  <a:solidFill>
                    <a:schemeClr val="accent6">
                      <a:lumMod val="75000"/>
                    </a:schemeClr>
                  </a:solidFill>
                </a:ln>
                <a:solidFill>
                  <a:schemeClr val="accent4"/>
                </a:solidFill>
                <a:latin typeface="Roboto"/>
              </a:rPr>
              <a:t> </a:t>
            </a:r>
            <a:r>
              <a:rPr lang="en-US" sz="3200" b="1" dirty="0" err="1">
                <a:ln>
                  <a:solidFill>
                    <a:schemeClr val="accent6">
                      <a:lumMod val="75000"/>
                    </a:schemeClr>
                  </a:solidFill>
                </a:ln>
                <a:solidFill>
                  <a:schemeClr val="accent4"/>
                </a:solidFill>
                <a:latin typeface="Roboto"/>
              </a:rPr>
              <a:t>acestei</a:t>
            </a:r>
            <a:r>
              <a:rPr lang="en-US" sz="3200" b="1" dirty="0">
                <a:ln>
                  <a:solidFill>
                    <a:schemeClr val="accent6">
                      <a:lumMod val="75000"/>
                    </a:schemeClr>
                  </a:solidFill>
                </a:ln>
                <a:solidFill>
                  <a:schemeClr val="accent4"/>
                </a:solidFill>
                <a:latin typeface="Roboto"/>
              </a:rPr>
              <a:t> </a:t>
            </a:r>
            <a:r>
              <a:rPr lang="en-US" sz="3200" b="1" dirty="0" err="1">
                <a:ln>
                  <a:solidFill>
                    <a:schemeClr val="accent6">
                      <a:lumMod val="75000"/>
                    </a:schemeClr>
                  </a:solidFill>
                </a:ln>
                <a:solidFill>
                  <a:schemeClr val="accent4"/>
                </a:solidFill>
                <a:latin typeface="Roboto"/>
              </a:rPr>
              <a:t>activități</a:t>
            </a:r>
            <a:r>
              <a:rPr lang="en-US" sz="3200" b="1" dirty="0">
                <a:ln>
                  <a:solidFill>
                    <a:schemeClr val="accent6">
                      <a:lumMod val="75000"/>
                    </a:schemeClr>
                  </a:solidFill>
                </a:ln>
                <a:solidFill>
                  <a:schemeClr val="accent4"/>
                </a:solidFill>
                <a:latin typeface="Roboto"/>
              </a:rPr>
              <a:t> o </a:t>
            </a:r>
            <a:r>
              <a:rPr lang="en-US" sz="3200" b="1" dirty="0" err="1">
                <a:ln>
                  <a:solidFill>
                    <a:schemeClr val="accent6">
                      <a:lumMod val="75000"/>
                    </a:schemeClr>
                  </a:solidFill>
                </a:ln>
                <a:solidFill>
                  <a:schemeClr val="accent4"/>
                </a:solidFill>
                <a:latin typeface="Roboto"/>
              </a:rPr>
              <a:t>orientare</a:t>
            </a:r>
            <a:r>
              <a:rPr lang="en-US" sz="3200" b="1" dirty="0">
                <a:ln>
                  <a:solidFill>
                    <a:schemeClr val="accent6">
                      <a:lumMod val="75000"/>
                    </a:schemeClr>
                  </a:solidFill>
                </a:ln>
                <a:solidFill>
                  <a:schemeClr val="accent4"/>
                </a:solidFill>
                <a:latin typeface="Roboto"/>
              </a:rPr>
              <a:t> </a:t>
            </a:r>
            <a:r>
              <a:rPr lang="en-US" sz="3200" b="1" dirty="0" err="1">
                <a:ln>
                  <a:solidFill>
                    <a:schemeClr val="accent6">
                      <a:lumMod val="75000"/>
                    </a:schemeClr>
                  </a:solidFill>
                </a:ln>
                <a:solidFill>
                  <a:schemeClr val="accent4"/>
                </a:solidFill>
                <a:latin typeface="Roboto"/>
              </a:rPr>
              <a:t>concentrată</a:t>
            </a:r>
            <a:r>
              <a:rPr lang="en-US" sz="3200" b="1" dirty="0">
                <a:ln>
                  <a:solidFill>
                    <a:schemeClr val="accent6">
                      <a:lumMod val="75000"/>
                    </a:schemeClr>
                  </a:solidFill>
                </a:ln>
                <a:solidFill>
                  <a:schemeClr val="accent4"/>
                </a:solidFill>
                <a:latin typeface="Roboto"/>
              </a:rPr>
              <a:t> pe </a:t>
            </a:r>
            <a:r>
              <a:rPr lang="en-US" sz="3200" b="1" dirty="0" err="1">
                <a:ln>
                  <a:solidFill>
                    <a:schemeClr val="accent6">
                      <a:lumMod val="75000"/>
                    </a:schemeClr>
                  </a:solidFill>
                </a:ln>
                <a:solidFill>
                  <a:schemeClr val="accent4"/>
                </a:solidFill>
                <a:latin typeface="Roboto"/>
              </a:rPr>
              <a:t>atingerea</a:t>
            </a:r>
            <a:r>
              <a:rPr lang="en-US" sz="3200" b="1" dirty="0">
                <a:ln>
                  <a:solidFill>
                    <a:schemeClr val="accent6">
                      <a:lumMod val="75000"/>
                    </a:schemeClr>
                  </a:solidFill>
                </a:ln>
                <a:solidFill>
                  <a:schemeClr val="accent4"/>
                </a:solidFill>
                <a:latin typeface="Roboto"/>
              </a:rPr>
              <a:t> </a:t>
            </a:r>
            <a:r>
              <a:rPr lang="en-US" sz="3200" b="1" dirty="0" err="1">
                <a:ln>
                  <a:solidFill>
                    <a:schemeClr val="accent6">
                      <a:lumMod val="75000"/>
                    </a:schemeClr>
                  </a:solidFill>
                </a:ln>
                <a:solidFill>
                  <a:schemeClr val="accent4"/>
                </a:solidFill>
                <a:latin typeface="Roboto"/>
              </a:rPr>
              <a:t>anumitor</a:t>
            </a:r>
            <a:r>
              <a:rPr lang="en-US" sz="3200" b="1" dirty="0">
                <a:ln>
                  <a:solidFill>
                    <a:schemeClr val="accent6">
                      <a:lumMod val="75000"/>
                    </a:schemeClr>
                  </a:solidFill>
                </a:ln>
                <a:solidFill>
                  <a:schemeClr val="accent4"/>
                </a:solidFill>
                <a:latin typeface="Roboto"/>
              </a:rPr>
              <a:t> </a:t>
            </a:r>
            <a:r>
              <a:rPr lang="en-US" sz="3200" b="1" dirty="0" err="1">
                <a:ln>
                  <a:solidFill>
                    <a:schemeClr val="accent6">
                      <a:lumMod val="75000"/>
                    </a:schemeClr>
                  </a:solidFill>
                </a:ln>
                <a:solidFill>
                  <a:schemeClr val="accent4"/>
                </a:solidFill>
                <a:latin typeface="Roboto"/>
              </a:rPr>
              <a:t>obiective</a:t>
            </a:r>
            <a:r>
              <a:rPr lang="en-US" sz="3200" b="1" dirty="0">
                <a:ln>
                  <a:solidFill>
                    <a:schemeClr val="accent6">
                      <a:lumMod val="75000"/>
                    </a:schemeClr>
                  </a:solidFill>
                </a:ln>
                <a:solidFill>
                  <a:schemeClr val="accent4"/>
                </a:solidFill>
                <a:latin typeface="Roboto"/>
              </a:rPr>
              <a:t> (</a:t>
            </a:r>
            <a:r>
              <a:rPr lang="en-US" sz="3200" b="1" dirty="0" err="1">
                <a:ln>
                  <a:solidFill>
                    <a:schemeClr val="accent6">
                      <a:lumMod val="75000"/>
                    </a:schemeClr>
                  </a:solidFill>
                </a:ln>
                <a:solidFill>
                  <a:schemeClr val="accent4"/>
                </a:solidFill>
                <a:latin typeface="Roboto"/>
              </a:rPr>
              <a:t>după</a:t>
            </a:r>
            <a:r>
              <a:rPr lang="en-US" sz="3200" b="1" dirty="0">
                <a:ln>
                  <a:solidFill>
                    <a:schemeClr val="accent6">
                      <a:lumMod val="75000"/>
                    </a:schemeClr>
                  </a:solidFill>
                </a:ln>
                <a:solidFill>
                  <a:schemeClr val="accent4"/>
                </a:solidFill>
                <a:latin typeface="Roboto"/>
              </a:rPr>
              <a:t> V.A</a:t>
            </a:r>
            <a:r>
              <a:rPr lang="ro-MD" sz="3200" b="1" dirty="0">
                <a:ln>
                  <a:solidFill>
                    <a:schemeClr val="accent6">
                      <a:lumMod val="75000"/>
                    </a:schemeClr>
                  </a:solidFill>
                </a:ln>
                <a:solidFill>
                  <a:schemeClr val="accent4"/>
                </a:solidFill>
                <a:latin typeface="Roboto"/>
              </a:rPr>
              <a:t>nna</a:t>
            </a:r>
            <a:r>
              <a:rPr lang="en-US" sz="3200" b="1" dirty="0">
                <a:ln>
                  <a:solidFill>
                    <a:schemeClr val="accent6">
                      <a:lumMod val="75000"/>
                    </a:schemeClr>
                  </a:solidFill>
                </a:ln>
                <a:solidFill>
                  <a:schemeClr val="accent4"/>
                </a:solidFill>
                <a:latin typeface="Roboto"/>
              </a:rPr>
              <a:t>. </a:t>
            </a:r>
            <a:r>
              <a:rPr lang="en-US" sz="3200" b="1" dirty="0" err="1">
                <a:ln>
                  <a:solidFill>
                    <a:schemeClr val="accent6">
                      <a:lumMod val="75000"/>
                    </a:schemeClr>
                  </a:solidFill>
                </a:ln>
                <a:solidFill>
                  <a:schemeClr val="accent4"/>
                </a:solidFill>
                <a:latin typeface="Roboto"/>
              </a:rPr>
              <a:t>Dubrovskaya</a:t>
            </a:r>
            <a:r>
              <a:rPr lang="en-US" sz="3200" b="1" dirty="0">
                <a:ln>
                  <a:solidFill>
                    <a:schemeClr val="accent6">
                      <a:lumMod val="75000"/>
                    </a:schemeClr>
                  </a:solidFill>
                </a:ln>
                <a:solidFill>
                  <a:schemeClr val="accent4"/>
                </a:solidFill>
                <a:latin typeface="Roboto"/>
              </a:rPr>
              <a:t>). </a:t>
            </a:r>
            <a:endParaRPr lang="ru-MD" sz="3200" b="1" dirty="0">
              <a:ln>
                <a:solidFill>
                  <a:schemeClr val="accent6">
                    <a:lumMod val="75000"/>
                  </a:schemeClr>
                </a:solidFill>
              </a:ln>
              <a:solidFill>
                <a:schemeClr val="accent4"/>
              </a:solidFill>
            </a:endParaRPr>
          </a:p>
        </p:txBody>
      </p:sp>
    </p:spTree>
    <p:extLst>
      <p:ext uri="{BB962C8B-B14F-4D97-AF65-F5344CB8AC3E}">
        <p14:creationId xmlns:p14="http://schemas.microsoft.com/office/powerpoint/2010/main" val="12235409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E0790B4-0687-488D-8F54-59B6BA87CEB7}"/>
              </a:ext>
            </a:extLst>
          </p:cNvPr>
          <p:cNvSpPr>
            <a:spLocks noGrp="1"/>
          </p:cNvSpPr>
          <p:nvPr>
            <p:ph type="title"/>
          </p:nvPr>
        </p:nvSpPr>
        <p:spPr>
          <a:xfrm>
            <a:off x="185057" y="206829"/>
            <a:ext cx="11821886" cy="6368142"/>
          </a:xfrm>
          <a:noFill/>
          <a:ln>
            <a:solidFill>
              <a:schemeClr val="accent2">
                <a:lumMod val="75000"/>
              </a:schemeClr>
            </a:solidFill>
          </a:ln>
        </p:spPr>
        <p:txBody>
          <a:bodyPr>
            <a:normAutofit/>
          </a:bodyPr>
          <a:lstStyle/>
          <a:p>
            <a:r>
              <a:rPr lang="ro-MD" sz="7200" b="1" dirty="0">
                <a:solidFill>
                  <a:srgbClr val="002060"/>
                </a:solidFill>
              </a:rPr>
              <a:t>”Succesul” </a:t>
            </a:r>
            <a:r>
              <a:rPr lang="ro-MD" sz="4400" dirty="0">
                <a:solidFill>
                  <a:srgbClr val="002060"/>
                </a:solidFill>
              </a:rPr>
              <a:t>se bazează pe susținere, încredere, Motivare, implicare, dedicare!!!</a:t>
            </a:r>
            <a:br>
              <a:rPr lang="ro-MD" sz="4400" dirty="0">
                <a:solidFill>
                  <a:srgbClr val="002060"/>
                </a:solidFill>
              </a:rPr>
            </a:br>
            <a:r>
              <a:rPr lang="ro-MD" sz="4400" dirty="0">
                <a:solidFill>
                  <a:srgbClr val="002060"/>
                </a:solidFill>
              </a:rPr>
              <a:t>BraVO Echipei Noastre!!!</a:t>
            </a:r>
            <a:endParaRPr lang="ru-MD" sz="4400" dirty="0">
              <a:solidFill>
                <a:srgbClr val="002060"/>
              </a:solidFill>
            </a:endParaRPr>
          </a:p>
        </p:txBody>
      </p:sp>
    </p:spTree>
    <p:extLst>
      <p:ext uri="{BB962C8B-B14F-4D97-AF65-F5344CB8AC3E}">
        <p14:creationId xmlns:p14="http://schemas.microsoft.com/office/powerpoint/2010/main" val="12190093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15000">
              <a:schemeClr val="accent3"/>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1759709-967C-4A97-BD4E-E082CAD1C4E1}"/>
              </a:ext>
            </a:extLst>
          </p:cNvPr>
          <p:cNvSpPr>
            <a:spLocks noGrp="1"/>
          </p:cNvSpPr>
          <p:nvPr>
            <p:ph type="title"/>
          </p:nvPr>
        </p:nvSpPr>
        <p:spPr>
          <a:xfrm>
            <a:off x="583894" y="624110"/>
            <a:ext cx="5849957" cy="5137712"/>
          </a:xfrm>
        </p:spPr>
        <p:txBody>
          <a:bodyPr>
            <a:normAutofit/>
          </a:bodyPr>
          <a:lstStyle/>
          <a:p>
            <a:pPr>
              <a:lnSpc>
                <a:spcPct val="107000"/>
              </a:lnSpc>
              <a:spcAft>
                <a:spcPts val="800"/>
              </a:spcAft>
            </a:pPr>
            <a:r>
              <a:rPr lang="ro-MD" sz="4800" dirty="0">
                <a:solidFill>
                  <a:schemeClr val="accent4">
                    <a:lumMod val="50000"/>
                  </a:schemeClr>
                </a:solidFill>
              </a:rPr>
              <a:t>meseria: ”Sivicultor”</a:t>
            </a:r>
            <a:br>
              <a:rPr lang="ro-MD" dirty="0"/>
            </a:br>
            <a:r>
              <a:rPr lang="ro-MD" sz="2000" b="1" i="1" dirty="0">
                <a:solidFill>
                  <a:schemeClr val="accent1">
                    <a:lumMod val="50000"/>
                  </a:schemeClr>
                </a:solidFill>
              </a:rPr>
              <a:t>covali victor </a:t>
            </a:r>
            <a:r>
              <a:rPr lang="ro-MD" sz="2000" b="1" i="1" dirty="0"/>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Profesor</a:t>
            </a:r>
            <a:r>
              <a:rPr lang="en-US" sz="2000" dirty="0">
                <a:latin typeface="Times New Roman" panose="02020603050405020304" pitchFamily="18" charset="0"/>
                <a:ea typeface="Calibri" panose="020F0502020204030204" pitchFamily="34" charset="0"/>
                <a:cs typeface="Times New Roman" panose="02020603050405020304" pitchFamily="18" charset="0"/>
              </a:rPr>
              <a:t> de </a:t>
            </a:r>
            <a:r>
              <a:rPr lang="en-US" sz="2000" dirty="0" err="1">
                <a:latin typeface="Times New Roman" panose="02020603050405020304" pitchFamily="18" charset="0"/>
                <a:ea typeface="Calibri" panose="020F0502020204030204" pitchFamily="34" charset="0"/>
                <a:cs typeface="Times New Roman" panose="02020603050405020304" pitchFamily="18" charset="0"/>
              </a:rPr>
              <a:t>disciplini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tehnice</a:t>
            </a:r>
            <a:r>
              <a:rPr lang="en-US" sz="2000" dirty="0">
                <a:latin typeface="Times New Roman" panose="02020603050405020304" pitchFamily="18" charset="0"/>
                <a:ea typeface="Calibri" panose="020F0502020204030204" pitchFamily="34" charset="0"/>
                <a:cs typeface="Times New Roman" panose="02020603050405020304" pitchFamily="18" charset="0"/>
              </a:rPr>
              <a:t> grad  </a:t>
            </a:r>
            <a:r>
              <a:rPr lang="en-US" sz="2000" dirty="0" err="1">
                <a:latin typeface="Times New Roman" panose="02020603050405020304" pitchFamily="18" charset="0"/>
                <a:ea typeface="Calibri" panose="020F0502020204030204" pitchFamily="34" charset="0"/>
                <a:cs typeface="Times New Roman" panose="02020603050405020304" pitchFamily="18" charset="0"/>
              </a:rPr>
              <a:t>did.II</a:t>
            </a:r>
            <a:br>
              <a:rPr lang="ru-MD" sz="1600" dirty="0">
                <a:latin typeface="Calibri" panose="020F0502020204030204" pitchFamily="34" charset="0"/>
                <a:ea typeface="Calibri" panose="020F0502020204030204" pitchFamily="34" charset="0"/>
                <a:cs typeface="Times New Roman" panose="02020603050405020304" pitchFamily="18" charset="0"/>
              </a:rPr>
            </a:br>
            <a:r>
              <a:rPr lang="en-US" sz="2000" dirty="0" err="1">
                <a:latin typeface="Times New Roman" panose="02020603050405020304" pitchFamily="18" charset="0"/>
                <a:ea typeface="Calibri" panose="020F0502020204030204" pitchFamily="34" charset="0"/>
              </a:rPr>
              <a:t>Maistru</a:t>
            </a:r>
            <a:r>
              <a:rPr lang="en-US" sz="2000" dirty="0">
                <a:latin typeface="Times New Roman" panose="02020603050405020304" pitchFamily="18" charset="0"/>
                <a:ea typeface="Calibri" panose="020F0502020204030204" pitchFamily="34" charset="0"/>
              </a:rPr>
              <a:t>-instructor grad </a:t>
            </a:r>
            <a:r>
              <a:rPr lang="en-US" sz="2000" dirty="0" err="1">
                <a:latin typeface="Times New Roman" panose="02020603050405020304" pitchFamily="18" charset="0"/>
                <a:ea typeface="Calibri" panose="020F0502020204030204" pitchFamily="34" charset="0"/>
              </a:rPr>
              <a:t>did.II</a:t>
            </a:r>
            <a:r>
              <a:rPr lang="ro-MD" sz="2000" dirty="0">
                <a:latin typeface="Times New Roman" panose="02020603050405020304" pitchFamily="18" charset="0"/>
                <a:ea typeface="Calibri" panose="020F0502020204030204" pitchFamily="34" charset="0"/>
              </a:rPr>
              <a:t>;</a:t>
            </a:r>
            <a:br>
              <a:rPr lang="ro-MD" sz="2000" dirty="0">
                <a:latin typeface="Times New Roman" panose="02020603050405020304" pitchFamily="18" charset="0"/>
                <a:ea typeface="Calibri" panose="020F0502020204030204" pitchFamily="34" charset="0"/>
              </a:rPr>
            </a:br>
            <a:r>
              <a:rPr lang="ro-MD" sz="2000" b="1" i="1" dirty="0">
                <a:solidFill>
                  <a:schemeClr val="accent1">
                    <a:lumMod val="50000"/>
                  </a:schemeClr>
                </a:solidFill>
                <a:latin typeface="Times New Roman" panose="02020603050405020304" pitchFamily="18" charset="0"/>
                <a:ea typeface="Calibri" panose="020F0502020204030204" pitchFamily="34" charset="0"/>
              </a:rPr>
              <a:t>munteanu serghei </a:t>
            </a:r>
            <a:r>
              <a:rPr lang="ro-MD" sz="2000" dirty="0">
                <a:latin typeface="Times New Roman" panose="02020603050405020304" pitchFamily="18" charset="0"/>
                <a:ea typeface="Calibri" panose="020F0502020204030204" pitchFamily="34" charset="0"/>
              </a:rPr>
              <a:t>- </a:t>
            </a:r>
            <a:r>
              <a:rPr lang="en-US" sz="1800" dirty="0" err="1">
                <a:latin typeface="Times New Roman" panose="02020603050405020304" pitchFamily="18" charset="0"/>
                <a:ea typeface="Calibri" panose="020F0502020204030204" pitchFamily="34" charset="0"/>
              </a:rPr>
              <a:t>Profesor</a:t>
            </a:r>
            <a:r>
              <a:rPr lang="en-US" sz="1800" dirty="0">
                <a:latin typeface="Times New Roman" panose="02020603050405020304" pitchFamily="18" charset="0"/>
                <a:ea typeface="Calibri" panose="020F0502020204030204" pitchFamily="34" charset="0"/>
              </a:rPr>
              <a:t> de </a:t>
            </a:r>
            <a:r>
              <a:rPr lang="en-US" sz="1800" dirty="0" err="1">
                <a:latin typeface="Times New Roman" panose="02020603050405020304" pitchFamily="18" charset="0"/>
                <a:ea typeface="Calibri" panose="020F0502020204030204" pitchFamily="34" charset="0"/>
              </a:rPr>
              <a:t>disciplini</a:t>
            </a:r>
            <a:r>
              <a:rPr lang="en-US" sz="1800" dirty="0">
                <a:latin typeface="Times New Roman" panose="02020603050405020304" pitchFamily="18" charset="0"/>
                <a:ea typeface="Calibri" panose="020F0502020204030204" pitchFamily="34" charset="0"/>
              </a:rPr>
              <a:t> </a:t>
            </a:r>
            <a:r>
              <a:rPr lang="en-US" sz="1800" dirty="0" err="1">
                <a:latin typeface="Times New Roman" panose="02020603050405020304" pitchFamily="18" charset="0"/>
                <a:ea typeface="Calibri" panose="020F0502020204030204" pitchFamily="34" charset="0"/>
              </a:rPr>
              <a:t>tehnice</a:t>
            </a:r>
            <a:r>
              <a:rPr lang="en-US" sz="1800" dirty="0">
                <a:latin typeface="Times New Roman" panose="02020603050405020304" pitchFamily="18" charset="0"/>
                <a:ea typeface="Calibri" panose="020F0502020204030204" pitchFamily="34" charset="0"/>
              </a:rPr>
              <a:t> grad  </a:t>
            </a:r>
            <a:r>
              <a:rPr lang="en-US" sz="1800" dirty="0" err="1">
                <a:latin typeface="Times New Roman" panose="02020603050405020304" pitchFamily="18" charset="0"/>
                <a:ea typeface="Calibri" panose="020F0502020204030204" pitchFamily="34" charset="0"/>
              </a:rPr>
              <a:t>did.managerial</a:t>
            </a:r>
            <a:r>
              <a:rPr lang="en-US" sz="1800" dirty="0">
                <a:latin typeface="Times New Roman" panose="02020603050405020304" pitchFamily="18" charset="0"/>
                <a:ea typeface="Calibri" panose="020F0502020204030204" pitchFamily="34" charset="0"/>
              </a:rPr>
              <a:t>, grad </a:t>
            </a:r>
            <a:r>
              <a:rPr lang="en-US" sz="1800" dirty="0" err="1">
                <a:latin typeface="Times New Roman" panose="02020603050405020304" pitchFamily="18" charset="0"/>
                <a:ea typeface="Calibri" panose="020F0502020204030204" pitchFamily="34" charset="0"/>
              </a:rPr>
              <a:t>did.I</a:t>
            </a:r>
            <a:r>
              <a:rPr lang="ro-MD" sz="1800" dirty="0">
                <a:latin typeface="Times New Roman" panose="02020603050405020304" pitchFamily="18" charset="0"/>
                <a:ea typeface="Calibri" panose="020F0502020204030204" pitchFamily="34" charset="0"/>
              </a:rPr>
              <a:t>; </a:t>
            </a:r>
            <a:r>
              <a:rPr lang="ro-MD" sz="2000" b="1" i="1" dirty="0">
                <a:solidFill>
                  <a:schemeClr val="accent1">
                    <a:lumMod val="50000"/>
                  </a:schemeClr>
                </a:solidFill>
                <a:latin typeface="Times New Roman" panose="02020603050405020304" pitchFamily="18" charset="0"/>
                <a:ea typeface="Calibri" panose="020F0502020204030204" pitchFamily="34" charset="0"/>
              </a:rPr>
              <a:t>ParaschiV Gheorghe </a:t>
            </a:r>
            <a:r>
              <a:rPr lang="ro-MD" sz="2000" dirty="0">
                <a:latin typeface="Times New Roman" panose="02020603050405020304" pitchFamily="18" charset="0"/>
                <a:ea typeface="Calibri" panose="020F0502020204030204" pitchFamily="34" charset="0"/>
              </a:rPr>
              <a:t>–</a:t>
            </a:r>
            <a:r>
              <a:rPr lang="ro-MD" dirty="0">
                <a:latin typeface="Times New Roman" panose="02020603050405020304" pitchFamily="18" charset="0"/>
                <a:ea typeface="Calibri" panose="020F0502020204030204" pitchFamily="34" charset="0"/>
              </a:rPr>
              <a:t> </a:t>
            </a:r>
            <a:r>
              <a:rPr lang="ro-MD" sz="2000" dirty="0">
                <a:latin typeface="Times New Roman" panose="02020603050405020304" pitchFamily="18" charset="0"/>
                <a:ea typeface="Calibri" panose="020F0502020204030204" pitchFamily="34" charset="0"/>
              </a:rPr>
              <a:t>profesor disciplini tehnice.</a:t>
            </a:r>
            <a:br>
              <a:rPr lang="ro-MD" dirty="0"/>
            </a:br>
            <a:endParaRPr lang="ru-MD" dirty="0"/>
          </a:p>
        </p:txBody>
      </p:sp>
      <p:pic>
        <p:nvPicPr>
          <p:cNvPr id="3" name="Рисунок 2">
            <a:extLst>
              <a:ext uri="{FF2B5EF4-FFF2-40B4-BE49-F238E27FC236}">
                <a16:creationId xmlns:a16="http://schemas.microsoft.com/office/drawing/2014/main" id="{FC95AC35-9B15-41FD-B0CB-1AC3F9D354B1}"/>
              </a:ext>
            </a:extLst>
          </p:cNvPr>
          <p:cNvPicPr>
            <a:picLocks noChangeAspect="1"/>
          </p:cNvPicPr>
          <p:nvPr/>
        </p:nvPicPr>
        <p:blipFill>
          <a:blip r:embed="rId2"/>
          <a:stretch>
            <a:fillRect/>
          </a:stretch>
        </p:blipFill>
        <p:spPr>
          <a:xfrm>
            <a:off x="6433850" y="919909"/>
            <a:ext cx="5758149" cy="5602077"/>
          </a:xfrm>
          <a:prstGeom prst="rect">
            <a:avLst/>
          </a:prstGeom>
        </p:spPr>
      </p:pic>
    </p:spTree>
    <p:extLst>
      <p:ext uri="{BB962C8B-B14F-4D97-AF65-F5344CB8AC3E}">
        <p14:creationId xmlns:p14="http://schemas.microsoft.com/office/powerpoint/2010/main" val="7001136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29671">
              <a:srgbClr val="C5A3DA"/>
            </a:gs>
            <a:gs pos="11979">
              <a:schemeClr val="accent6">
                <a:lumMod val="60000"/>
                <a:lumOff val="40000"/>
              </a:schemeClr>
            </a:gs>
            <a:gs pos="0">
              <a:schemeClr val="accent5">
                <a:lumMod val="40000"/>
                <a:lumOff val="6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6D769D9-FC31-4994-B71D-5B7CD3F3DA61}"/>
              </a:ext>
            </a:extLst>
          </p:cNvPr>
          <p:cNvSpPr>
            <a:spLocks noGrp="1"/>
          </p:cNvSpPr>
          <p:nvPr>
            <p:ph type="title"/>
          </p:nvPr>
        </p:nvSpPr>
        <p:spPr>
          <a:xfrm>
            <a:off x="738130" y="624109"/>
            <a:ext cx="4560983" cy="5732623"/>
          </a:xfrm>
        </p:spPr>
        <p:txBody>
          <a:bodyPr>
            <a:normAutofit/>
          </a:bodyPr>
          <a:lstStyle/>
          <a:p>
            <a:r>
              <a:rPr lang="ro-MD" sz="4000" dirty="0">
                <a:ln>
                  <a:solidFill>
                    <a:schemeClr val="accent6">
                      <a:lumMod val="50000"/>
                    </a:schemeClr>
                  </a:solidFill>
                </a:ln>
              </a:rPr>
              <a:t>Meseria:</a:t>
            </a:r>
            <a:br>
              <a:rPr lang="ro-MD" sz="4000" dirty="0">
                <a:ln>
                  <a:solidFill>
                    <a:schemeClr val="accent6">
                      <a:lumMod val="50000"/>
                    </a:schemeClr>
                  </a:solidFill>
                </a:ln>
              </a:rPr>
            </a:br>
            <a:r>
              <a:rPr lang="ro-MD" sz="4000" dirty="0">
                <a:ln>
                  <a:solidFill>
                    <a:schemeClr val="accent6">
                      <a:lumMod val="50000"/>
                    </a:schemeClr>
                  </a:solidFill>
                </a:ln>
              </a:rPr>
              <a:t> ” Cusătoreasă (în industria confecțiilor) ”</a:t>
            </a:r>
            <a:br>
              <a:rPr lang="ro-MD" dirty="0"/>
            </a:br>
            <a:r>
              <a:rPr lang="ro-MD" sz="2000" b="1" i="1" dirty="0">
                <a:solidFill>
                  <a:srgbClr val="2FA3EE">
                    <a:lumMod val="50000"/>
                  </a:srgbClr>
                </a:solidFill>
              </a:rPr>
              <a:t>Mihalachi ecaterina</a:t>
            </a:r>
            <a:r>
              <a:rPr lang="ro-MD" sz="2000" b="1" i="1" dirty="0">
                <a:solidFill>
                  <a:prstClr val="black"/>
                </a:solidFill>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Profesor</a:t>
            </a:r>
            <a:r>
              <a:rPr lang="ro-MD"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/maistru – instructor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disciplini</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tehnice</a:t>
            </a:r>
            <a:r>
              <a:rPr lang="ro-MD"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br>
              <a:rPr lang="ro-MD"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br>
            <a:r>
              <a:rPr lang="ro-MD" sz="2000" b="1" i="1" dirty="0">
                <a:solidFill>
                  <a:srgbClr val="2FA3EE">
                    <a:lumMod val="50000"/>
                  </a:srgbClr>
                </a:solidFill>
              </a:rPr>
              <a:t>Mîrzac cristina </a:t>
            </a:r>
            <a:r>
              <a:rPr lang="ro-MD" sz="2000" b="1" i="1" dirty="0">
                <a:solidFill>
                  <a:prstClr val="black"/>
                </a:solidFill>
              </a:rPr>
              <a:t>– </a:t>
            </a:r>
            <a:r>
              <a:rPr lang="ro-MD"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prof</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esor</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ro-MD"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/maistru –instructor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disciplini</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tehnice</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ro-MD"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endParaRPr lang="ru-MD" dirty="0"/>
          </a:p>
        </p:txBody>
      </p:sp>
      <p:pic>
        <p:nvPicPr>
          <p:cNvPr id="5" name="Рисунок 4">
            <a:extLst>
              <a:ext uri="{FF2B5EF4-FFF2-40B4-BE49-F238E27FC236}">
                <a16:creationId xmlns:a16="http://schemas.microsoft.com/office/drawing/2014/main" id="{E6F14050-5E79-433F-95B6-0A0F096C61F8}"/>
              </a:ext>
            </a:extLst>
          </p:cNvPr>
          <p:cNvPicPr>
            <a:picLocks noChangeAspect="1"/>
          </p:cNvPicPr>
          <p:nvPr/>
        </p:nvPicPr>
        <p:blipFill>
          <a:blip r:embed="rId2"/>
          <a:stretch>
            <a:fillRect/>
          </a:stretch>
        </p:blipFill>
        <p:spPr>
          <a:xfrm>
            <a:off x="5299113" y="624109"/>
            <a:ext cx="6628727" cy="5897877"/>
          </a:xfrm>
          <a:prstGeom prst="rect">
            <a:avLst/>
          </a:prstGeom>
        </p:spPr>
      </p:pic>
    </p:spTree>
    <p:extLst>
      <p:ext uri="{BB962C8B-B14F-4D97-AF65-F5344CB8AC3E}">
        <p14:creationId xmlns:p14="http://schemas.microsoft.com/office/powerpoint/2010/main" val="34714890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tx2">
                <a:lumMod val="40000"/>
                <a:lumOff val="6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E0E716E-9A0A-48AF-8E5C-AD3F9E2C1D1D}"/>
              </a:ext>
            </a:extLst>
          </p:cNvPr>
          <p:cNvSpPr>
            <a:spLocks noGrp="1"/>
          </p:cNvSpPr>
          <p:nvPr>
            <p:ph type="title"/>
          </p:nvPr>
        </p:nvSpPr>
        <p:spPr>
          <a:xfrm>
            <a:off x="355601" y="624110"/>
            <a:ext cx="6045200" cy="5776690"/>
          </a:xfrm>
        </p:spPr>
        <p:txBody>
          <a:bodyPr/>
          <a:lstStyle/>
          <a:p>
            <a:r>
              <a:rPr lang="ro-MD" sz="4400" dirty="0">
                <a:ln>
                  <a:solidFill>
                    <a:schemeClr val="accent2">
                      <a:lumMod val="75000"/>
                    </a:schemeClr>
                  </a:solidFill>
                </a:ln>
              </a:rPr>
              <a:t>Meseria: ”Strungar – multiprofil”</a:t>
            </a:r>
            <a:br>
              <a:rPr lang="ro-MD" dirty="0"/>
            </a:br>
            <a:r>
              <a:rPr lang="ro-MD" sz="2000" b="1" i="1" dirty="0">
                <a:solidFill>
                  <a:srgbClr val="2FA3EE">
                    <a:lumMod val="50000"/>
                  </a:srgbClr>
                </a:solidFill>
              </a:rPr>
              <a:t>Ignat Igor -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Profesor</a:t>
            </a:r>
            <a:r>
              <a:rPr lang="ro-MD"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/maistru – instructor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disciplini</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tehnice</a:t>
            </a:r>
            <a:r>
              <a:rPr lang="ro-MD"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br>
              <a:rPr lang="ro-MD"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br>
            <a:r>
              <a:rPr lang="ro-MD" sz="2000" b="1" i="1" dirty="0">
                <a:solidFill>
                  <a:srgbClr val="2FA3EE">
                    <a:lumMod val="50000"/>
                  </a:srgbClr>
                </a:solidFill>
                <a:latin typeface="Times New Roman" panose="02020603050405020304" pitchFamily="18" charset="0"/>
                <a:ea typeface="Calibri" panose="020F0502020204030204" pitchFamily="34" charset="0"/>
                <a:cs typeface="Times New Roman" panose="02020603050405020304" pitchFamily="18" charset="0"/>
              </a:rPr>
              <a:t>Maxim Nicolae </a:t>
            </a:r>
            <a:r>
              <a:rPr lang="ro-MD" sz="2000" b="1" i="1" dirty="0">
                <a:solidFill>
                  <a:prstClr val="black"/>
                </a:solidFill>
              </a:rPr>
              <a:t>– </a:t>
            </a:r>
            <a:r>
              <a:rPr lang="ro-MD"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prof</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esor</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ro-MD"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/maistru –instructor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disciplini</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tehnice</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ro-MD"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br>
              <a:rPr lang="ro-MD"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br>
            <a:r>
              <a:rPr lang="ro-MD" sz="2000" b="1" i="1" dirty="0">
                <a:solidFill>
                  <a:srgbClr val="2FA3EE">
                    <a:lumMod val="50000"/>
                  </a:srgbClr>
                </a:solidFill>
              </a:rPr>
              <a:t>Neburac ana –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Profesor</a:t>
            </a:r>
            <a:r>
              <a:rPr lang="ro-MD"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disciplini</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tehnice</a:t>
            </a:r>
            <a:r>
              <a:rPr lang="ro-MD"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grad did.II;</a:t>
            </a:r>
            <a:br>
              <a:rPr lang="ro-MD"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br>
            <a:endParaRPr lang="ru-MD" dirty="0"/>
          </a:p>
        </p:txBody>
      </p:sp>
      <p:pic>
        <p:nvPicPr>
          <p:cNvPr id="4" name="Рисунок 3">
            <a:extLst>
              <a:ext uri="{FF2B5EF4-FFF2-40B4-BE49-F238E27FC236}">
                <a16:creationId xmlns:a16="http://schemas.microsoft.com/office/drawing/2014/main" id="{66F04807-DA7B-4E52-BDC8-CF18801E1F7A}"/>
              </a:ext>
            </a:extLst>
          </p:cNvPr>
          <p:cNvPicPr>
            <a:picLocks noChangeAspect="1"/>
          </p:cNvPicPr>
          <p:nvPr/>
        </p:nvPicPr>
        <p:blipFill>
          <a:blip r:embed="rId2"/>
          <a:stretch>
            <a:fillRect/>
          </a:stretch>
        </p:blipFill>
        <p:spPr>
          <a:xfrm>
            <a:off x="6400800" y="352540"/>
            <a:ext cx="5791200" cy="6400800"/>
          </a:xfrm>
          <a:prstGeom prst="rect">
            <a:avLst/>
          </a:prstGeom>
        </p:spPr>
      </p:pic>
    </p:spTree>
    <p:extLst>
      <p:ext uri="{BB962C8B-B14F-4D97-AF65-F5344CB8AC3E}">
        <p14:creationId xmlns:p14="http://schemas.microsoft.com/office/powerpoint/2010/main" val="14954554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gradFill>
          <a:gsLst>
            <a:gs pos="25000">
              <a:schemeClr val="accent2">
                <a:lumMod val="40000"/>
                <a:lumOff val="6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2A12E31-D848-4FE7-B54F-E251BEDC3183}"/>
              </a:ext>
            </a:extLst>
          </p:cNvPr>
          <p:cNvSpPr>
            <a:spLocks noGrp="1"/>
          </p:cNvSpPr>
          <p:nvPr>
            <p:ph type="title"/>
          </p:nvPr>
        </p:nvSpPr>
        <p:spPr>
          <a:xfrm>
            <a:off x="913775" y="618517"/>
            <a:ext cx="4826013" cy="5363642"/>
          </a:xfrm>
        </p:spPr>
        <p:txBody>
          <a:bodyPr/>
          <a:lstStyle/>
          <a:p>
            <a:r>
              <a:rPr lang="ro-MD" sz="4800" b="1" dirty="0">
                <a:solidFill>
                  <a:schemeClr val="tx1">
                    <a:lumMod val="65000"/>
                    <a:lumOff val="35000"/>
                  </a:schemeClr>
                </a:solidFill>
              </a:rPr>
              <a:t>Meseria: </a:t>
            </a:r>
            <a:br>
              <a:rPr lang="ro-MD" sz="4800" b="1" dirty="0">
                <a:solidFill>
                  <a:schemeClr val="tx1">
                    <a:lumMod val="65000"/>
                    <a:lumOff val="35000"/>
                  </a:schemeClr>
                </a:solidFill>
              </a:rPr>
            </a:br>
            <a:r>
              <a:rPr lang="ro-MD" sz="4800" b="1" dirty="0">
                <a:solidFill>
                  <a:schemeClr val="tx1">
                    <a:lumMod val="65000"/>
                    <a:lumOff val="35000"/>
                  </a:schemeClr>
                </a:solidFill>
              </a:rPr>
              <a:t>” Tencuitor ” </a:t>
            </a:r>
            <a:br>
              <a:rPr lang="ro-MD" dirty="0"/>
            </a:br>
            <a:r>
              <a:rPr lang="ro-MD" sz="2000" b="1" i="1" dirty="0">
                <a:solidFill>
                  <a:srgbClr val="2FA3EE">
                    <a:lumMod val="50000"/>
                  </a:srgbClr>
                </a:solidFill>
              </a:rPr>
              <a:t>plîngău viorica -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Profesor</a:t>
            </a:r>
            <a:r>
              <a:rPr lang="ro-MD"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disciplini</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tehnice</a:t>
            </a:r>
            <a:r>
              <a:rPr lang="ro-MD"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grad did.II;</a:t>
            </a:r>
            <a:br>
              <a:rPr lang="ro-MD"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br>
            <a:r>
              <a:rPr lang="ro-MD" sz="2000" b="1" i="1" dirty="0">
                <a:solidFill>
                  <a:srgbClr val="2FA3EE">
                    <a:lumMod val="50000"/>
                  </a:srgbClr>
                </a:solidFill>
              </a:rPr>
              <a:t>Margină vasile </a:t>
            </a:r>
            <a:r>
              <a:rPr lang="ro-MD" sz="2000" b="1" i="1" dirty="0">
                <a:solidFill>
                  <a:prstClr val="black"/>
                </a:solidFill>
              </a:rPr>
              <a:t>– </a:t>
            </a:r>
            <a:r>
              <a:rPr lang="ro-MD"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maistru –instructor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disciplini</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tehnice</a:t>
            </a:r>
            <a:r>
              <a:rPr lang="ro-MD"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grad did.II;</a:t>
            </a:r>
            <a:br>
              <a:rPr lang="ro-MD"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br>
            <a:r>
              <a:rPr lang="ro-MD" sz="2000" b="1" i="1" dirty="0">
                <a:solidFill>
                  <a:srgbClr val="2FA3EE">
                    <a:lumMod val="50000"/>
                  </a:srgbClr>
                </a:solidFill>
              </a:rPr>
              <a:t>Barbaroș Ion </a:t>
            </a:r>
            <a:r>
              <a:rPr lang="ro-MD" sz="2000" b="1" i="1" dirty="0">
                <a:solidFill>
                  <a:prstClr val="black"/>
                </a:solidFill>
              </a:rPr>
              <a:t>–</a:t>
            </a:r>
            <a:r>
              <a:rPr lang="ro-MD"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maistru –instructor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disciplini</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tehnice</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ro-MD"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endParaRPr lang="ru-MD" dirty="0"/>
          </a:p>
        </p:txBody>
      </p:sp>
      <p:pic>
        <p:nvPicPr>
          <p:cNvPr id="3" name="Рисунок 2">
            <a:extLst>
              <a:ext uri="{FF2B5EF4-FFF2-40B4-BE49-F238E27FC236}">
                <a16:creationId xmlns:a16="http://schemas.microsoft.com/office/drawing/2014/main" id="{0119C92B-DC97-4DB0-8B11-2742944B170D}"/>
              </a:ext>
            </a:extLst>
          </p:cNvPr>
          <p:cNvPicPr>
            <a:picLocks noChangeAspect="1"/>
          </p:cNvPicPr>
          <p:nvPr/>
        </p:nvPicPr>
        <p:blipFill>
          <a:blip r:embed="rId2"/>
          <a:stretch>
            <a:fillRect/>
          </a:stretch>
        </p:blipFill>
        <p:spPr>
          <a:xfrm>
            <a:off x="5739788" y="363557"/>
            <a:ext cx="6356732" cy="6290631"/>
          </a:xfrm>
          <a:prstGeom prst="rect">
            <a:avLst/>
          </a:prstGeom>
        </p:spPr>
      </p:pic>
    </p:spTree>
    <p:extLst>
      <p:ext uri="{BB962C8B-B14F-4D97-AF65-F5344CB8AC3E}">
        <p14:creationId xmlns:p14="http://schemas.microsoft.com/office/powerpoint/2010/main" val="11270040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5">
                <a:lumMod val="60000"/>
                <a:lumOff val="4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2A88A85-7E16-4CB9-A2A2-0AAEEFC08A57}"/>
              </a:ext>
            </a:extLst>
          </p:cNvPr>
          <p:cNvSpPr>
            <a:spLocks noGrp="1"/>
          </p:cNvSpPr>
          <p:nvPr>
            <p:ph type="title"/>
          </p:nvPr>
        </p:nvSpPr>
        <p:spPr>
          <a:xfrm>
            <a:off x="660401" y="624109"/>
            <a:ext cx="5882640" cy="6547871"/>
          </a:xfrm>
        </p:spPr>
        <p:txBody>
          <a:bodyPr>
            <a:normAutofit/>
          </a:bodyPr>
          <a:lstStyle/>
          <a:p>
            <a:r>
              <a:rPr lang="ro-MD" b="1" dirty="0">
                <a:ln>
                  <a:solidFill>
                    <a:schemeClr val="accent2">
                      <a:lumMod val="50000"/>
                    </a:schemeClr>
                  </a:solidFill>
                </a:ln>
              </a:rPr>
              <a:t>Meseria:</a:t>
            </a:r>
            <a:br>
              <a:rPr lang="ro-MD" b="1" dirty="0">
                <a:ln>
                  <a:solidFill>
                    <a:schemeClr val="accent2">
                      <a:lumMod val="50000"/>
                    </a:schemeClr>
                  </a:solidFill>
                </a:ln>
              </a:rPr>
            </a:br>
            <a:r>
              <a:rPr lang="ro-MD" b="1" dirty="0">
                <a:ln>
                  <a:solidFill>
                    <a:schemeClr val="accent2">
                      <a:lumMod val="50000"/>
                    </a:schemeClr>
                  </a:solidFill>
                </a:ln>
              </a:rPr>
              <a:t> ” Electromontor utilaje de dispecerat și teleautomatică ”</a:t>
            </a:r>
            <a:br>
              <a:rPr lang="ro-MD" b="1" dirty="0">
                <a:ln>
                  <a:solidFill>
                    <a:schemeClr val="accent2">
                      <a:lumMod val="50000"/>
                    </a:schemeClr>
                  </a:solidFill>
                </a:ln>
              </a:rPr>
            </a:br>
            <a:br>
              <a:rPr lang="ro-MD" dirty="0"/>
            </a:br>
            <a:r>
              <a:rPr lang="ro-MD" sz="2000" b="1" i="1" dirty="0">
                <a:solidFill>
                  <a:srgbClr val="2FA3EE">
                    <a:lumMod val="50000"/>
                  </a:srgbClr>
                </a:solidFill>
              </a:rPr>
              <a:t>Munteanu Ion -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Profesor</a:t>
            </a:r>
            <a:r>
              <a:rPr lang="ro-MD"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/maistru – instructor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disciplini</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tehnice</a:t>
            </a:r>
            <a:r>
              <a:rPr lang="ro-MD"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br>
              <a:rPr lang="ro-MD"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br>
            <a:r>
              <a:rPr lang="ro-MD" sz="2000" b="1" i="1" dirty="0">
                <a:solidFill>
                  <a:srgbClr val="2FA3EE">
                    <a:lumMod val="50000"/>
                  </a:srgbClr>
                </a:solidFill>
              </a:rPr>
              <a:t>Vicol cristina </a:t>
            </a:r>
            <a:r>
              <a:rPr lang="ro-MD" sz="2000" b="1" i="1" dirty="0">
                <a:solidFill>
                  <a:prstClr val="black"/>
                </a:solidFill>
              </a:rPr>
              <a:t>– </a:t>
            </a:r>
            <a:r>
              <a:rPr lang="ro-MD"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prof</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esor</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disciplini</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tehnice</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ro-MD"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br>
              <a:rPr lang="ro-MD"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br>
            <a:r>
              <a:rPr lang="ro-MD" sz="2000" b="1" i="1" dirty="0">
                <a:solidFill>
                  <a:srgbClr val="2FA3EE">
                    <a:lumMod val="50000"/>
                  </a:srgbClr>
                </a:solidFill>
              </a:rPr>
              <a:t>Rotari Vladimir –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Profesor</a:t>
            </a:r>
            <a:r>
              <a:rPr lang="ro-MD"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disciplini</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tehnice</a:t>
            </a:r>
            <a:r>
              <a:rPr lang="ro-MD"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gr. Did.II;</a:t>
            </a:r>
            <a:br>
              <a:rPr lang="ro-MD"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br>
            <a:endParaRPr lang="ru-MD" dirty="0"/>
          </a:p>
        </p:txBody>
      </p:sp>
      <p:pic>
        <p:nvPicPr>
          <p:cNvPr id="3" name="Рисунок 2">
            <a:extLst>
              <a:ext uri="{FF2B5EF4-FFF2-40B4-BE49-F238E27FC236}">
                <a16:creationId xmlns:a16="http://schemas.microsoft.com/office/drawing/2014/main" id="{C91847C2-03BD-4C8A-B9DC-1B58F9240CD1}"/>
              </a:ext>
            </a:extLst>
          </p:cNvPr>
          <p:cNvPicPr>
            <a:picLocks noChangeAspect="1"/>
          </p:cNvPicPr>
          <p:nvPr/>
        </p:nvPicPr>
        <p:blipFill>
          <a:blip r:embed="rId2"/>
          <a:stretch>
            <a:fillRect/>
          </a:stretch>
        </p:blipFill>
        <p:spPr>
          <a:xfrm>
            <a:off x="6455884" y="624109"/>
            <a:ext cx="5736116" cy="5609782"/>
          </a:xfrm>
          <a:prstGeom prst="rect">
            <a:avLst/>
          </a:prstGeom>
        </p:spPr>
      </p:pic>
    </p:spTree>
    <p:extLst>
      <p:ext uri="{BB962C8B-B14F-4D97-AF65-F5344CB8AC3E}">
        <p14:creationId xmlns:p14="http://schemas.microsoft.com/office/powerpoint/2010/main" val="42323478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2">
                <a:lumMod val="60000"/>
                <a:lumOff val="4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84558D9-AF6F-4CFC-919B-1BB456991D83}"/>
              </a:ext>
            </a:extLst>
          </p:cNvPr>
          <p:cNvSpPr>
            <a:spLocks noGrp="1"/>
          </p:cNvSpPr>
          <p:nvPr>
            <p:ph type="title"/>
          </p:nvPr>
        </p:nvSpPr>
        <p:spPr>
          <a:xfrm>
            <a:off x="143220" y="1"/>
            <a:ext cx="11920250" cy="6577070"/>
          </a:xfrm>
        </p:spPr>
        <p:txBody>
          <a:bodyPr>
            <a:noAutofit/>
          </a:bodyPr>
          <a:lstStyle/>
          <a:p>
            <a:pPr algn="l"/>
            <a:r>
              <a:rPr lang="ro-MD" b="1" dirty="0">
                <a:ln>
                  <a:solidFill>
                    <a:schemeClr val="accent3">
                      <a:lumMod val="50000"/>
                    </a:schemeClr>
                  </a:solidFill>
                </a:ln>
              </a:rPr>
              <a:t>OBIECTIVELE CATEDREI PENTRU ANUL DE STUDII </a:t>
            </a:r>
            <a:r>
              <a:rPr lang="ro-MD" sz="3200" b="1" dirty="0">
                <a:ln>
                  <a:solidFill>
                    <a:schemeClr val="accent3">
                      <a:lumMod val="50000"/>
                    </a:schemeClr>
                  </a:solidFill>
                </a:ln>
              </a:rPr>
              <a:t>2022-2023</a:t>
            </a:r>
            <a:br>
              <a:rPr lang="ro-MD" sz="3200" b="1" dirty="0">
                <a:ln>
                  <a:solidFill>
                    <a:schemeClr val="accent3">
                      <a:lumMod val="50000"/>
                    </a:schemeClr>
                  </a:solidFill>
                </a:ln>
              </a:rPr>
            </a:br>
            <a:br>
              <a:rPr lang="ru-MD" sz="2400" dirty="0"/>
            </a:br>
            <a:r>
              <a:rPr lang="ro-MD" sz="2400" b="1" dirty="0"/>
              <a:t> - </a:t>
            </a:r>
            <a:r>
              <a:rPr lang="ro-MD" sz="2400" dirty="0"/>
              <a:t>Asigurarea calității procesului educațional prin perfecționarea continuă a cadrelor didactice.</a:t>
            </a:r>
            <a:br>
              <a:rPr lang="ro-MD" sz="2400" dirty="0"/>
            </a:br>
            <a:br>
              <a:rPr lang="ru-MD" sz="2400" dirty="0"/>
            </a:br>
            <a:r>
              <a:rPr lang="ro-MD" sz="2400" dirty="0"/>
              <a:t> </a:t>
            </a:r>
            <a:r>
              <a:rPr lang="ro-MD" sz="2400" b="1" dirty="0"/>
              <a:t>- </a:t>
            </a:r>
            <a:r>
              <a:rPr lang="ro-MD" sz="2400" dirty="0"/>
              <a:t>Îmbunătățirea strategiilor didactice prin implimentarea tehnologiilor TIC în scopul asigurării unor lecții moderne centrate pe profunzime și calitate.</a:t>
            </a:r>
            <a:br>
              <a:rPr lang="ru-MD" sz="2400" dirty="0"/>
            </a:br>
            <a:r>
              <a:rPr lang="ro-MD" sz="2400" dirty="0"/>
              <a:t> </a:t>
            </a:r>
            <a:br>
              <a:rPr lang="ru-MD" sz="2400" dirty="0"/>
            </a:br>
            <a:r>
              <a:rPr lang="ro-MD" sz="2400" b="1" dirty="0"/>
              <a:t>- </a:t>
            </a:r>
            <a:r>
              <a:rPr lang="ro-MD" sz="2400" dirty="0"/>
              <a:t>Implimentarea metodelor interactive de predare, învățare, evaluare  la orele de instruire modulară.</a:t>
            </a:r>
            <a:br>
              <a:rPr lang="ru-MD" sz="2400" dirty="0"/>
            </a:br>
            <a:r>
              <a:rPr lang="ro-MD" sz="2400" dirty="0"/>
              <a:t> </a:t>
            </a:r>
            <a:br>
              <a:rPr lang="ru-MD" sz="2400" dirty="0"/>
            </a:br>
            <a:r>
              <a:rPr lang="ro-MD" sz="2400" b="1" dirty="0"/>
              <a:t>- </a:t>
            </a:r>
            <a:r>
              <a:rPr lang="ro-MD" sz="2400" dirty="0"/>
              <a:t>Promovarea în cadrul catedrei a unui climat de muncă bazat pe responsabilitate și respect reciproc.</a:t>
            </a:r>
            <a:br>
              <a:rPr lang="ru-MD" sz="2800" dirty="0"/>
            </a:br>
            <a:endParaRPr lang="ru-MD" sz="2800" dirty="0"/>
          </a:p>
        </p:txBody>
      </p:sp>
    </p:spTree>
    <p:extLst>
      <p:ext uri="{BB962C8B-B14F-4D97-AF65-F5344CB8AC3E}">
        <p14:creationId xmlns:p14="http://schemas.microsoft.com/office/powerpoint/2010/main" val="4055311978"/>
      </p:ext>
    </p:extLst>
  </p:cSld>
  <p:clrMapOvr>
    <a:masterClrMapping/>
  </p:clrMapOvr>
</p:sld>
</file>

<file path=ppt/theme/theme1.xml><?xml version="1.0" encoding="utf-8"?>
<a:theme xmlns:a="http://schemas.openxmlformats.org/drawingml/2006/main" name="Капля">
  <a:themeElements>
    <a:clrScheme name="Капля">
      <a:dk1>
        <a:sysClr val="windowText" lastClr="000000"/>
      </a:dk1>
      <a:lt1>
        <a:sysClr val="window" lastClr="FFFFFF"/>
      </a:lt1>
      <a:dk2>
        <a:srgbClr val="1C647B"/>
      </a:dk2>
      <a:lt2>
        <a:srgbClr val="98B7D3"/>
      </a:lt2>
      <a:accent1>
        <a:srgbClr val="274FA4"/>
      </a:accent1>
      <a:accent2>
        <a:srgbClr val="48A8D0"/>
      </a:accent2>
      <a:accent3>
        <a:srgbClr val="53B18F"/>
      </a:accent3>
      <a:accent4>
        <a:srgbClr val="D78D38"/>
      </a:accent4>
      <a:accent5>
        <a:srgbClr val="BA3F51"/>
      </a:accent5>
      <a:accent6>
        <a:srgbClr val="AE52D9"/>
      </a:accent6>
      <a:hlink>
        <a:srgbClr val="2AA2DA"/>
      </a:hlink>
      <a:folHlink>
        <a:srgbClr val="76A3B8"/>
      </a:folHlink>
    </a:clrScheme>
    <a:fontScheme name="Капля">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Капля">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92000"/>
                <a:satMod val="180000"/>
                <a:lumMod val="114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DEB094D4-7FD8-4F86-93D5-B0F1341EF586}"/>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Капля</Template>
  <TotalTime>600</TotalTime>
  <Words>2253</Words>
  <Application>Microsoft Office PowerPoint</Application>
  <PresentationFormat>Широкоэкранный</PresentationFormat>
  <Paragraphs>387</Paragraphs>
  <Slides>32</Slides>
  <Notes>1</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32</vt:i4>
      </vt:variant>
    </vt:vector>
  </HeadingPairs>
  <TitlesOfParts>
    <vt:vector size="38" baseType="lpstr">
      <vt:lpstr>Arial</vt:lpstr>
      <vt:lpstr>Calibri</vt:lpstr>
      <vt:lpstr>Roboto</vt:lpstr>
      <vt:lpstr>Times New Roman</vt:lpstr>
      <vt:lpstr>Tw Cen MT</vt:lpstr>
      <vt:lpstr>Капля</vt:lpstr>
      <vt:lpstr>Raport de activitate  al comisiei metodice  ” disciplini tehnice ”  anul de studii  2022 – 2023 șefa comisiei metodice: Mîrzac Cristina maistru –instructor/profesor disciplini tehnice</vt:lpstr>
      <vt:lpstr>   ”Meseria se fură nu se învață”                                                       </vt:lpstr>
      <vt:lpstr>    COMISIA METODICĂ:  „Disciplini tehnice” Cuprinde următoarele meserii:  1. Silvicultor 2.  Sivicultor curs de scurtă durată (6 luni) 3. Tencuitor 4. Strungar multiprofil (dual.) 5. Electromontor utilaje de dispecerat și teleautomatică (dual) 6. Cusătoreasă în industria confecțiilor (dual)         </vt:lpstr>
      <vt:lpstr>meseria: ”Sivicultor” covali victor - Profesor de disciplini tehnice grad  did.II Maistru-instructor grad did.II; munteanu serghei - Profesor de disciplini tehnice grad  did.managerial, grad did.I; ParaschiV Gheorghe – profesor disciplini tehnice. </vt:lpstr>
      <vt:lpstr>Meseria:  ” Cusătoreasă (în industria confecțiilor) ” Mihalachi ecaterina- Profesor/maistru – instructor disciplini tehnice; Mîrzac cristina – profesor /maistru –instructor disciplini tehnice ;</vt:lpstr>
      <vt:lpstr>Meseria: ”Strungar – multiprofil” Ignat Igor - Profesor/maistru – instructor disciplini tehnice; Maxim Nicolae – profesor /maistru –instructor disciplini tehnice ; Neburac ana – Profesor disciplini tehnice grad did.II; </vt:lpstr>
      <vt:lpstr>Meseria:  ” Tencuitor ”  plîngău viorica - Profesor disciplini tehnice, grad did.II; Margină vasile – maistru –instructor disciplini tehnice, grad did.II; Barbaroș Ion –maistru –instructor disciplini tehnice ;</vt:lpstr>
      <vt:lpstr>Meseria:  ” Electromontor utilaje de dispecerat și teleautomatică ”  Munteanu Ion - Profesor/maistru – instructor disciplini tehnice; Vicol cristina – profesor disciplini tehnice ; Rotari Vladimir – Profesor disciplini tehnice, gr. Did.II; </vt:lpstr>
      <vt:lpstr>OBIECTIVELE CATEDREI PENTRU ANUL DE STUDII 2022-2023   - Asigurarea calității procesului educațional prin perfecționarea continuă a cadrelor didactice.   - Îmbunătățirea strategiilor didactice prin implimentarea tehnologiilor TIC în scopul asigurării unor lecții moderne centrate pe profunzime și calitate.   - Implimentarea metodelor interactive de predare, învățare, evaluare  la orele de instruire modulară.   - Promovarea în cadrul catedrei a unui climat de muncă bazat pe responsabilitate și respect reciproc. </vt:lpstr>
      <vt:lpstr>pentru anul de studii 2022 – 2023  s-au planificat   ”7” ședințe de lucru. Toate S-au realizat cu succes conform planificării  comisiei metodice</vt:lpstr>
      <vt:lpstr>Презентация PowerPoint</vt:lpstr>
      <vt:lpstr>Презентация PowerPoint</vt:lpstr>
      <vt:lpstr>Презентация PowerPoint</vt:lpstr>
      <vt:lpstr>Презентация PowerPoint</vt:lpstr>
      <vt:lpstr>Decada comisiei metodice:  ” disciplini tehnice ” s-a petrecut în perioada 30.01.2023 – 10.02.2023  deschiderea la data de 30.01.2023  organizată de profesorii, maiștri – instructori la meseriile membre ai comisiei date expoziții de lucrări practice, gazete de perete și expoziție ierboristică realizată cu succes de dn Covali V.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În rezultatul chestionării cadrelor didactice membre ai comisiei metodice în scopul ”analizei motivaței cadrelor didactice și identificarea nevoilor ”   am identificat următoarele: </vt:lpstr>
      <vt:lpstr>Презентация PowerPoint</vt:lpstr>
      <vt:lpstr>Презентация PowerPoint</vt:lpstr>
      <vt:lpstr>”Succesul” se bazează pe susținere, încredere, Motivare, implicare, dedicare!!! BraVO Echipei Noastre!!!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”Meseria se fură nu se învață”    Comisia metodică: ”Disciplini tehnice” Șef comisie metodică: Mîrzac Cristina                                             2022 - 2023</dc:title>
  <dc:creator>Eu</dc:creator>
  <cp:lastModifiedBy>Eu</cp:lastModifiedBy>
  <cp:revision>11</cp:revision>
  <dcterms:created xsi:type="dcterms:W3CDTF">2023-06-26T20:23:49Z</dcterms:created>
  <dcterms:modified xsi:type="dcterms:W3CDTF">2023-06-29T10:09:00Z</dcterms:modified>
</cp:coreProperties>
</file>